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71" r:id="rId8"/>
    <p:sldId id="273" r:id="rId9"/>
    <p:sldId id="272" r:id="rId10"/>
    <p:sldId id="262" r:id="rId11"/>
    <p:sldId id="263" r:id="rId12"/>
    <p:sldId id="264" r:id="rId13"/>
    <p:sldId id="265" r:id="rId14"/>
    <p:sldId id="268" r:id="rId15"/>
    <p:sldId id="266" r:id="rId16"/>
    <p:sldId id="267" r:id="rId17"/>
    <p:sldId id="269"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727"/>
  </p:normalViewPr>
  <p:slideViewPr>
    <p:cSldViewPr snapToGrid="0" snapToObjects="1">
      <p:cViewPr varScale="1">
        <p:scale>
          <a:sx n="73" d="100"/>
          <a:sy n="73" d="100"/>
        </p:scale>
        <p:origin x="59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1/28/2019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1/28/2019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1/28/2019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82B4B-3396-EA47-9056-DD4CE9C6D2E9}"/>
              </a:ext>
            </a:extLst>
          </p:cNvPr>
          <p:cNvSpPr>
            <a:spLocks noGrp="1"/>
          </p:cNvSpPr>
          <p:nvPr>
            <p:ph type="ctrTitle"/>
          </p:nvPr>
        </p:nvSpPr>
        <p:spPr/>
        <p:txBody>
          <a:bodyPr/>
          <a:lstStyle/>
          <a:p>
            <a:r>
              <a:rPr lang="en-US" dirty="0"/>
              <a:t>Argumentation </a:t>
            </a:r>
            <a:br>
              <a:rPr lang="en-US" dirty="0"/>
            </a:br>
            <a:r>
              <a:rPr lang="en-US" dirty="0"/>
              <a:t>Week 2</a:t>
            </a:r>
          </a:p>
        </p:txBody>
      </p:sp>
      <p:sp>
        <p:nvSpPr>
          <p:cNvPr id="3" name="Subtitle 2">
            <a:extLst>
              <a:ext uri="{FF2B5EF4-FFF2-40B4-BE49-F238E27FC236}">
                <a16:creationId xmlns:a16="http://schemas.microsoft.com/office/drawing/2014/main" id="{20359CF4-2F22-2D42-A48A-842FF78B56F1}"/>
              </a:ext>
            </a:extLst>
          </p:cNvPr>
          <p:cNvSpPr>
            <a:spLocks noGrp="1"/>
          </p:cNvSpPr>
          <p:nvPr>
            <p:ph type="subTitle" idx="1"/>
          </p:nvPr>
        </p:nvSpPr>
        <p:spPr/>
        <p:txBody>
          <a:bodyPr/>
          <a:lstStyle/>
          <a:p>
            <a:r>
              <a:rPr lang="en-US" dirty="0"/>
              <a:t>7</a:t>
            </a:r>
            <a:r>
              <a:rPr lang="en-US" baseline="30000" dirty="0"/>
              <a:t>th</a:t>
            </a:r>
            <a:r>
              <a:rPr lang="en-US" dirty="0"/>
              <a:t> Grade Language Arts</a:t>
            </a:r>
          </a:p>
        </p:txBody>
      </p:sp>
    </p:spTree>
    <p:extLst>
      <p:ext uri="{BB962C8B-B14F-4D97-AF65-F5344CB8AC3E}">
        <p14:creationId xmlns:p14="http://schemas.microsoft.com/office/powerpoint/2010/main" val="540447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C037-9174-424D-A132-9CEBDDB6576F}"/>
              </a:ext>
            </a:extLst>
          </p:cNvPr>
          <p:cNvSpPr>
            <a:spLocks noGrp="1"/>
          </p:cNvSpPr>
          <p:nvPr>
            <p:ph type="title"/>
          </p:nvPr>
        </p:nvSpPr>
        <p:spPr/>
        <p:txBody>
          <a:bodyPr/>
          <a:lstStyle/>
          <a:p>
            <a:r>
              <a:rPr lang="en-US" dirty="0"/>
              <a:t>Argumentation in the media (p. 44)</a:t>
            </a:r>
          </a:p>
        </p:txBody>
      </p:sp>
      <p:sp>
        <p:nvSpPr>
          <p:cNvPr id="3" name="Content Placeholder 2">
            <a:extLst>
              <a:ext uri="{FF2B5EF4-FFF2-40B4-BE49-F238E27FC236}">
                <a16:creationId xmlns:a16="http://schemas.microsoft.com/office/drawing/2014/main" id="{523FB155-FB1A-084C-BA1B-A4CC56B64F91}"/>
              </a:ext>
            </a:extLst>
          </p:cNvPr>
          <p:cNvSpPr>
            <a:spLocks noGrp="1"/>
          </p:cNvSpPr>
          <p:nvPr>
            <p:ph idx="1"/>
          </p:nvPr>
        </p:nvSpPr>
        <p:spPr/>
        <p:txBody>
          <a:bodyPr>
            <a:normAutofit lnSpcReduction="10000"/>
          </a:bodyPr>
          <a:lstStyle/>
          <a:p>
            <a:pPr marL="457200" indent="-457200">
              <a:buAutoNum type="arabicPeriod"/>
            </a:pPr>
            <a:r>
              <a:rPr lang="en-US" dirty="0"/>
              <a:t>Genre: Media</a:t>
            </a:r>
          </a:p>
          <a:p>
            <a:pPr marL="457200" indent="-457200">
              <a:buAutoNum type="arabicPeriod" startAt="2"/>
            </a:pPr>
            <a:r>
              <a:rPr lang="en-US" dirty="0"/>
              <a:t>Title: “The Early Show – Are Energy Drinks Bad for You?”</a:t>
            </a:r>
          </a:p>
          <a:p>
            <a:pPr marL="457200" indent="-457200">
              <a:buAutoNum type="arabicPeriod" startAt="2"/>
            </a:pPr>
            <a:r>
              <a:rPr lang="en-US" dirty="0"/>
              <a:t>Author: CBS News</a:t>
            </a:r>
          </a:p>
          <a:p>
            <a:pPr marL="457200" indent="-457200">
              <a:buAutoNum type="arabicPeriod" startAt="2"/>
            </a:pPr>
            <a:r>
              <a:rPr lang="en-US" dirty="0"/>
              <a:t>Author’s Claim</a:t>
            </a:r>
          </a:p>
          <a:p>
            <a:pPr marL="457200" indent="-457200">
              <a:buAutoNum type="arabicPeriod" startAt="2"/>
            </a:pPr>
            <a:r>
              <a:rPr lang="en-US" dirty="0"/>
              <a:t>Reasons Given: </a:t>
            </a:r>
          </a:p>
          <a:p>
            <a:pPr marL="457200" indent="-457200">
              <a:buAutoNum type="arabicPeriod" startAt="2"/>
            </a:pPr>
            <a:r>
              <a:rPr lang="en-US" dirty="0"/>
              <a:t>Evidence: Draw the Rhetorical Triangle</a:t>
            </a:r>
          </a:p>
          <a:p>
            <a:pPr marL="731520" lvl="1" indent="-457200">
              <a:buAutoNum type="arabicPeriod" startAt="2"/>
            </a:pPr>
            <a:r>
              <a:rPr lang="en-US" dirty="0"/>
              <a:t>Examples of ethos, pathos, and logos in the video clip</a:t>
            </a:r>
          </a:p>
          <a:p>
            <a:pPr marL="274320" lvl="1" indent="0">
              <a:buNone/>
            </a:pPr>
            <a:endParaRPr lang="en-US" dirty="0"/>
          </a:p>
          <a:p>
            <a:pPr marL="274320" lvl="1" indent="0">
              <a:buNone/>
            </a:pPr>
            <a:endParaRPr lang="en-US" dirty="0"/>
          </a:p>
          <a:p>
            <a:pPr marL="274320" lvl="1" indent="0">
              <a:buNone/>
            </a:pPr>
            <a:endParaRPr lang="en-US" dirty="0"/>
          </a:p>
          <a:p>
            <a:pPr marL="274320" lvl="1" indent="0">
              <a:buNone/>
            </a:pPr>
            <a:r>
              <a:rPr lang="en-US" dirty="0"/>
              <a:t>7. What is the counterclaim to CBS’s argument?</a:t>
            </a:r>
          </a:p>
        </p:txBody>
      </p:sp>
    </p:spTree>
    <p:extLst>
      <p:ext uri="{BB962C8B-B14F-4D97-AF65-F5344CB8AC3E}">
        <p14:creationId xmlns:p14="http://schemas.microsoft.com/office/powerpoint/2010/main" val="3641715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C037-9174-424D-A132-9CEBDDB6576F}"/>
              </a:ext>
            </a:extLst>
          </p:cNvPr>
          <p:cNvSpPr>
            <a:spLocks noGrp="1"/>
          </p:cNvSpPr>
          <p:nvPr>
            <p:ph type="title"/>
          </p:nvPr>
        </p:nvSpPr>
        <p:spPr/>
        <p:txBody>
          <a:bodyPr/>
          <a:lstStyle/>
          <a:p>
            <a:r>
              <a:rPr lang="en-US" dirty="0"/>
              <a:t>Argumentation in </a:t>
            </a:r>
            <a:r>
              <a:rPr lang="en-US" dirty="0" err="1"/>
              <a:t>Nonficiton</a:t>
            </a:r>
            <a:r>
              <a:rPr lang="en-US" dirty="0"/>
              <a:t> (p. 45)</a:t>
            </a:r>
          </a:p>
        </p:txBody>
      </p:sp>
      <p:sp>
        <p:nvSpPr>
          <p:cNvPr id="3" name="Content Placeholder 2">
            <a:extLst>
              <a:ext uri="{FF2B5EF4-FFF2-40B4-BE49-F238E27FC236}">
                <a16:creationId xmlns:a16="http://schemas.microsoft.com/office/drawing/2014/main" id="{523FB155-FB1A-084C-BA1B-A4CC56B64F91}"/>
              </a:ext>
            </a:extLst>
          </p:cNvPr>
          <p:cNvSpPr>
            <a:spLocks noGrp="1"/>
          </p:cNvSpPr>
          <p:nvPr>
            <p:ph idx="1"/>
          </p:nvPr>
        </p:nvSpPr>
        <p:spPr/>
        <p:txBody>
          <a:bodyPr>
            <a:normAutofit lnSpcReduction="10000"/>
          </a:bodyPr>
          <a:lstStyle/>
          <a:p>
            <a:pPr marL="457200" indent="-457200">
              <a:buAutoNum type="arabicPeriod"/>
            </a:pPr>
            <a:r>
              <a:rPr lang="en-US" dirty="0"/>
              <a:t>Genre: Nonfiction</a:t>
            </a:r>
          </a:p>
          <a:p>
            <a:pPr marL="457200" indent="-457200">
              <a:buAutoNum type="arabicPeriod" startAt="2"/>
            </a:pPr>
            <a:r>
              <a:rPr lang="en-US" dirty="0"/>
              <a:t>Title: “A Drinking Problem”</a:t>
            </a:r>
          </a:p>
          <a:p>
            <a:pPr marL="457200" indent="-457200">
              <a:buAutoNum type="arabicPeriod" startAt="2"/>
            </a:pPr>
            <a:r>
              <a:rPr lang="en-US" dirty="0"/>
              <a:t>Author: </a:t>
            </a:r>
          </a:p>
          <a:p>
            <a:pPr marL="457200" indent="-457200">
              <a:buAutoNum type="arabicPeriod" startAt="2"/>
            </a:pPr>
            <a:r>
              <a:rPr lang="en-US" dirty="0"/>
              <a:t>Author’s Claim</a:t>
            </a:r>
          </a:p>
          <a:p>
            <a:pPr marL="457200" indent="-457200">
              <a:buAutoNum type="arabicPeriod" startAt="2"/>
            </a:pPr>
            <a:r>
              <a:rPr lang="en-US" dirty="0"/>
              <a:t>Reasons Given: </a:t>
            </a:r>
          </a:p>
          <a:p>
            <a:pPr marL="457200" indent="-457200">
              <a:buAutoNum type="arabicPeriod" startAt="2"/>
            </a:pPr>
            <a:r>
              <a:rPr lang="en-US" dirty="0"/>
              <a:t>Evidence: Draw the Rhetorical Triangle</a:t>
            </a:r>
          </a:p>
          <a:p>
            <a:pPr marL="731520" lvl="1" indent="-457200">
              <a:buAutoNum type="arabicPeriod" startAt="2"/>
            </a:pPr>
            <a:r>
              <a:rPr lang="en-US" dirty="0"/>
              <a:t>Examples of ethos, pathos, and logos in the video clip</a:t>
            </a:r>
          </a:p>
          <a:p>
            <a:pPr marL="274320" lvl="1" indent="0">
              <a:buNone/>
            </a:pPr>
            <a:endParaRPr lang="en-US" dirty="0"/>
          </a:p>
          <a:p>
            <a:pPr marL="274320" lvl="1" indent="0">
              <a:buNone/>
            </a:pPr>
            <a:endParaRPr lang="en-US" dirty="0"/>
          </a:p>
          <a:p>
            <a:pPr marL="274320" lvl="1" indent="0">
              <a:buNone/>
            </a:pPr>
            <a:endParaRPr lang="en-US" dirty="0"/>
          </a:p>
          <a:p>
            <a:pPr marL="274320" lvl="1" indent="0">
              <a:buNone/>
            </a:pPr>
            <a:r>
              <a:rPr lang="en-US" dirty="0"/>
              <a:t>7. What is the counterclaim to CBS’s argument?</a:t>
            </a:r>
          </a:p>
        </p:txBody>
      </p:sp>
    </p:spTree>
    <p:extLst>
      <p:ext uri="{BB962C8B-B14F-4D97-AF65-F5344CB8AC3E}">
        <p14:creationId xmlns:p14="http://schemas.microsoft.com/office/powerpoint/2010/main" val="2373856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C037-9174-424D-A132-9CEBDDB6576F}"/>
              </a:ext>
            </a:extLst>
          </p:cNvPr>
          <p:cNvSpPr>
            <a:spLocks noGrp="1"/>
          </p:cNvSpPr>
          <p:nvPr>
            <p:ph type="title"/>
          </p:nvPr>
        </p:nvSpPr>
        <p:spPr/>
        <p:txBody>
          <a:bodyPr/>
          <a:lstStyle/>
          <a:p>
            <a:r>
              <a:rPr lang="en-US" dirty="0"/>
              <a:t>Argumentation in the media (p. 46)</a:t>
            </a:r>
          </a:p>
        </p:txBody>
      </p:sp>
      <p:sp>
        <p:nvSpPr>
          <p:cNvPr id="3" name="Content Placeholder 2">
            <a:extLst>
              <a:ext uri="{FF2B5EF4-FFF2-40B4-BE49-F238E27FC236}">
                <a16:creationId xmlns:a16="http://schemas.microsoft.com/office/drawing/2014/main" id="{523FB155-FB1A-084C-BA1B-A4CC56B64F91}"/>
              </a:ext>
            </a:extLst>
          </p:cNvPr>
          <p:cNvSpPr>
            <a:spLocks noGrp="1"/>
          </p:cNvSpPr>
          <p:nvPr>
            <p:ph idx="1"/>
          </p:nvPr>
        </p:nvSpPr>
        <p:spPr/>
        <p:txBody>
          <a:bodyPr>
            <a:normAutofit lnSpcReduction="10000"/>
          </a:bodyPr>
          <a:lstStyle/>
          <a:p>
            <a:pPr marL="457200" indent="-457200">
              <a:buAutoNum type="arabicPeriod"/>
            </a:pPr>
            <a:r>
              <a:rPr lang="en-US" dirty="0"/>
              <a:t>Genre: Media</a:t>
            </a:r>
          </a:p>
          <a:p>
            <a:pPr marL="457200" indent="-457200">
              <a:buAutoNum type="arabicPeriod" startAt="2"/>
            </a:pPr>
            <a:r>
              <a:rPr lang="en-US" dirty="0"/>
              <a:t>Title: “</a:t>
            </a:r>
          </a:p>
          <a:p>
            <a:pPr marL="457200" indent="-457200">
              <a:buAutoNum type="arabicPeriod" startAt="2"/>
            </a:pPr>
            <a:r>
              <a:rPr lang="en-US" dirty="0"/>
              <a:t>Author: </a:t>
            </a:r>
          </a:p>
          <a:p>
            <a:pPr marL="457200" indent="-457200">
              <a:buAutoNum type="arabicPeriod" startAt="2"/>
            </a:pPr>
            <a:r>
              <a:rPr lang="en-US" dirty="0"/>
              <a:t>Author’s Claim</a:t>
            </a:r>
          </a:p>
          <a:p>
            <a:pPr marL="457200" indent="-457200">
              <a:buAutoNum type="arabicPeriod" startAt="2"/>
            </a:pPr>
            <a:r>
              <a:rPr lang="en-US" dirty="0"/>
              <a:t>Reasons Given: </a:t>
            </a:r>
          </a:p>
          <a:p>
            <a:pPr marL="457200" indent="-457200">
              <a:buAutoNum type="arabicPeriod" startAt="2"/>
            </a:pPr>
            <a:r>
              <a:rPr lang="en-US" dirty="0"/>
              <a:t>Evidence: Draw the Rhetorical Triangle</a:t>
            </a:r>
          </a:p>
          <a:p>
            <a:pPr marL="731520" lvl="1" indent="-457200">
              <a:buAutoNum type="arabicPeriod" startAt="2"/>
            </a:pPr>
            <a:r>
              <a:rPr lang="en-US" dirty="0"/>
              <a:t>Examples of ethos, pathos, and logos in the video clip</a:t>
            </a:r>
          </a:p>
          <a:p>
            <a:pPr marL="274320" lvl="1" indent="0">
              <a:buNone/>
            </a:pPr>
            <a:endParaRPr lang="en-US" dirty="0"/>
          </a:p>
          <a:p>
            <a:pPr marL="274320" lvl="1" indent="0">
              <a:buNone/>
            </a:pPr>
            <a:endParaRPr lang="en-US" dirty="0"/>
          </a:p>
          <a:p>
            <a:pPr marL="274320" lvl="1" indent="0">
              <a:buNone/>
            </a:pPr>
            <a:endParaRPr lang="en-US" dirty="0"/>
          </a:p>
          <a:p>
            <a:pPr marL="274320" lvl="1" indent="0">
              <a:buNone/>
            </a:pPr>
            <a:r>
              <a:rPr lang="en-US" dirty="0"/>
              <a:t>7. What is the counterclaim to CBS’s argument?</a:t>
            </a:r>
          </a:p>
        </p:txBody>
      </p:sp>
    </p:spTree>
    <p:extLst>
      <p:ext uri="{BB962C8B-B14F-4D97-AF65-F5344CB8AC3E}">
        <p14:creationId xmlns:p14="http://schemas.microsoft.com/office/powerpoint/2010/main" val="855112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C037-9174-424D-A132-9CEBDDB6576F}"/>
              </a:ext>
            </a:extLst>
          </p:cNvPr>
          <p:cNvSpPr>
            <a:spLocks noGrp="1"/>
          </p:cNvSpPr>
          <p:nvPr>
            <p:ph type="title"/>
          </p:nvPr>
        </p:nvSpPr>
        <p:spPr/>
        <p:txBody>
          <a:bodyPr/>
          <a:lstStyle/>
          <a:p>
            <a:r>
              <a:rPr lang="en-US" dirty="0"/>
              <a:t>Argumentation in the Nonfiction (p. 47)</a:t>
            </a:r>
          </a:p>
        </p:txBody>
      </p:sp>
      <p:sp>
        <p:nvSpPr>
          <p:cNvPr id="3" name="Content Placeholder 2">
            <a:extLst>
              <a:ext uri="{FF2B5EF4-FFF2-40B4-BE49-F238E27FC236}">
                <a16:creationId xmlns:a16="http://schemas.microsoft.com/office/drawing/2014/main" id="{523FB155-FB1A-084C-BA1B-A4CC56B64F91}"/>
              </a:ext>
            </a:extLst>
          </p:cNvPr>
          <p:cNvSpPr>
            <a:spLocks noGrp="1"/>
          </p:cNvSpPr>
          <p:nvPr>
            <p:ph idx="1"/>
          </p:nvPr>
        </p:nvSpPr>
        <p:spPr/>
        <p:txBody>
          <a:bodyPr>
            <a:normAutofit lnSpcReduction="10000"/>
          </a:bodyPr>
          <a:lstStyle/>
          <a:p>
            <a:pPr marL="457200" indent="-457200">
              <a:buAutoNum type="arabicPeriod"/>
            </a:pPr>
            <a:r>
              <a:rPr lang="en-US" dirty="0"/>
              <a:t>Genre: Media</a:t>
            </a:r>
          </a:p>
          <a:p>
            <a:pPr marL="457200" indent="-457200">
              <a:buAutoNum type="arabicPeriod" startAt="2"/>
            </a:pPr>
            <a:r>
              <a:rPr lang="en-US" dirty="0"/>
              <a:t>Title: “</a:t>
            </a:r>
          </a:p>
          <a:p>
            <a:pPr marL="457200" indent="-457200">
              <a:buAutoNum type="arabicPeriod" startAt="2"/>
            </a:pPr>
            <a:r>
              <a:rPr lang="en-US" dirty="0"/>
              <a:t>Author: </a:t>
            </a:r>
          </a:p>
          <a:p>
            <a:pPr marL="457200" indent="-457200">
              <a:buAutoNum type="arabicPeriod" startAt="2"/>
            </a:pPr>
            <a:r>
              <a:rPr lang="en-US" dirty="0"/>
              <a:t>Author’s Claim</a:t>
            </a:r>
          </a:p>
          <a:p>
            <a:pPr marL="457200" indent="-457200">
              <a:buAutoNum type="arabicPeriod" startAt="2"/>
            </a:pPr>
            <a:r>
              <a:rPr lang="en-US" dirty="0"/>
              <a:t>Reasons Given: </a:t>
            </a:r>
          </a:p>
          <a:p>
            <a:pPr marL="457200" indent="-457200">
              <a:buAutoNum type="arabicPeriod" startAt="2"/>
            </a:pPr>
            <a:r>
              <a:rPr lang="en-US" dirty="0"/>
              <a:t>Evidence: Draw the Rhetorical Triangle</a:t>
            </a:r>
          </a:p>
          <a:p>
            <a:pPr marL="731520" lvl="1" indent="-457200">
              <a:buAutoNum type="arabicPeriod" startAt="2"/>
            </a:pPr>
            <a:r>
              <a:rPr lang="en-US" dirty="0"/>
              <a:t>Examples of ethos, pathos, and logos in the video clip</a:t>
            </a:r>
          </a:p>
          <a:p>
            <a:pPr marL="274320" lvl="1" indent="0">
              <a:buNone/>
            </a:pPr>
            <a:endParaRPr lang="en-US" dirty="0"/>
          </a:p>
          <a:p>
            <a:pPr marL="274320" lvl="1" indent="0">
              <a:buNone/>
            </a:pPr>
            <a:endParaRPr lang="en-US" dirty="0"/>
          </a:p>
          <a:p>
            <a:pPr marL="274320" lvl="1" indent="0">
              <a:buNone/>
            </a:pPr>
            <a:endParaRPr lang="en-US" dirty="0"/>
          </a:p>
          <a:p>
            <a:pPr marL="274320" lvl="1" indent="0">
              <a:buNone/>
            </a:pPr>
            <a:r>
              <a:rPr lang="en-US" dirty="0"/>
              <a:t>7. What is the counterclaim to CBS’s argument?</a:t>
            </a:r>
          </a:p>
        </p:txBody>
      </p:sp>
    </p:spTree>
    <p:extLst>
      <p:ext uri="{BB962C8B-B14F-4D97-AF65-F5344CB8AC3E}">
        <p14:creationId xmlns:p14="http://schemas.microsoft.com/office/powerpoint/2010/main" val="1869268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76729-7AD3-924E-98EF-E9F4CC73912B}"/>
              </a:ext>
            </a:extLst>
          </p:cNvPr>
          <p:cNvSpPr>
            <a:spLocks noGrp="1"/>
          </p:cNvSpPr>
          <p:nvPr>
            <p:ph type="title"/>
          </p:nvPr>
        </p:nvSpPr>
        <p:spPr/>
        <p:txBody>
          <a:bodyPr/>
          <a:lstStyle/>
          <a:p>
            <a:r>
              <a:rPr lang="en-US" dirty="0"/>
              <a:t>Evidence Matching (p. 48)</a:t>
            </a:r>
          </a:p>
        </p:txBody>
      </p:sp>
      <p:sp>
        <p:nvSpPr>
          <p:cNvPr id="3" name="Content Placeholder 2">
            <a:extLst>
              <a:ext uri="{FF2B5EF4-FFF2-40B4-BE49-F238E27FC236}">
                <a16:creationId xmlns:a16="http://schemas.microsoft.com/office/drawing/2014/main" id="{DA84C18E-638E-9649-8E6B-DE5FD951D28F}"/>
              </a:ext>
            </a:extLst>
          </p:cNvPr>
          <p:cNvSpPr>
            <a:spLocks noGrp="1"/>
          </p:cNvSpPr>
          <p:nvPr>
            <p:ph idx="1"/>
          </p:nvPr>
        </p:nvSpPr>
        <p:spPr/>
        <p:txBody>
          <a:bodyPr>
            <a:normAutofit/>
          </a:bodyPr>
          <a:lstStyle/>
          <a:p>
            <a:r>
              <a:rPr lang="en-US" sz="2800" dirty="0"/>
              <a:t>There are 2 claims to sort evidence into</a:t>
            </a:r>
          </a:p>
          <a:p>
            <a:pPr marL="0" indent="0">
              <a:buNone/>
            </a:pPr>
            <a:endParaRPr lang="en-US" sz="2800" dirty="0"/>
          </a:p>
          <a:p>
            <a:pPr marL="0" indent="0">
              <a:buNone/>
            </a:pPr>
            <a:r>
              <a:rPr lang="en-US" sz="2800" dirty="0"/>
              <a:t>Claim 1: Energy drinks are bad for youth</a:t>
            </a:r>
          </a:p>
          <a:p>
            <a:pPr marL="0" indent="0">
              <a:buNone/>
            </a:pPr>
            <a:r>
              <a:rPr lang="en-US" sz="2800" dirty="0"/>
              <a:t>Claim 2: Energy drinks are misjudged</a:t>
            </a:r>
          </a:p>
        </p:txBody>
      </p:sp>
    </p:spTree>
    <p:extLst>
      <p:ext uri="{BB962C8B-B14F-4D97-AF65-F5344CB8AC3E}">
        <p14:creationId xmlns:p14="http://schemas.microsoft.com/office/powerpoint/2010/main" val="1588693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4B344-B873-EC41-8903-F7CD20611013}"/>
              </a:ext>
            </a:extLst>
          </p:cNvPr>
          <p:cNvSpPr>
            <a:spLocks noGrp="1"/>
          </p:cNvSpPr>
          <p:nvPr>
            <p:ph type="title"/>
          </p:nvPr>
        </p:nvSpPr>
        <p:spPr/>
        <p:txBody>
          <a:bodyPr/>
          <a:lstStyle/>
          <a:p>
            <a:r>
              <a:rPr lang="en-US" dirty="0"/>
              <a:t>Annotating the writing Prompt (p. 49)</a:t>
            </a:r>
          </a:p>
        </p:txBody>
      </p:sp>
      <p:sp>
        <p:nvSpPr>
          <p:cNvPr id="3" name="Content Placeholder 2">
            <a:extLst>
              <a:ext uri="{FF2B5EF4-FFF2-40B4-BE49-F238E27FC236}">
                <a16:creationId xmlns:a16="http://schemas.microsoft.com/office/drawing/2014/main" id="{D154B5BA-B52F-F74B-A770-D1A28081569B}"/>
              </a:ext>
            </a:extLst>
          </p:cNvPr>
          <p:cNvSpPr>
            <a:spLocks noGrp="1"/>
          </p:cNvSpPr>
          <p:nvPr>
            <p:ph idx="1"/>
          </p:nvPr>
        </p:nvSpPr>
        <p:spPr/>
        <p:txBody>
          <a:bodyPr/>
          <a:lstStyle/>
          <a:p>
            <a:pPr marL="0" indent="0">
              <a:buNone/>
            </a:pPr>
            <a:r>
              <a:rPr lang="en-US" dirty="0"/>
              <a:t>Pull from all our sources and decide what you believe. Should energy drinks be prohibited to people under the age of 18? Defend your claim and reasoning with evidence. Convince people to believe you and change their attitudes toward energy drinks.</a:t>
            </a:r>
          </a:p>
          <a:p>
            <a:pPr marL="0" indent="0">
              <a:buNone/>
            </a:pPr>
            <a:endParaRPr lang="en-US" dirty="0"/>
          </a:p>
          <a:p>
            <a:pPr marL="0" indent="0">
              <a:buNone/>
            </a:pPr>
            <a:r>
              <a:rPr lang="en-US" dirty="0"/>
              <a:t>Do:					What:</a:t>
            </a:r>
          </a:p>
          <a:p>
            <a:pPr marL="0" indent="0">
              <a:buNone/>
            </a:pPr>
            <a:r>
              <a:rPr lang="en-US" dirty="0"/>
              <a:t>Pull					From this week’s sources</a:t>
            </a:r>
          </a:p>
          <a:p>
            <a:pPr marL="0" indent="0">
              <a:buNone/>
            </a:pPr>
            <a:r>
              <a:rPr lang="en-US" dirty="0"/>
              <a:t>Decide					What you believe about energy drinks</a:t>
            </a:r>
          </a:p>
          <a:p>
            <a:pPr marL="0" indent="0">
              <a:buNone/>
            </a:pPr>
            <a:r>
              <a:rPr lang="en-US" dirty="0"/>
              <a:t>Defend					Your claim and reasoning with evidence</a:t>
            </a:r>
          </a:p>
          <a:p>
            <a:pPr marL="0" indent="0">
              <a:buNone/>
            </a:pPr>
            <a:r>
              <a:rPr lang="en-US" dirty="0"/>
              <a:t>Convince				People to believe you and change</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63403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9907-D9F9-FC43-96DF-979843513230}"/>
              </a:ext>
            </a:extLst>
          </p:cNvPr>
          <p:cNvSpPr>
            <a:spLocks noGrp="1"/>
          </p:cNvSpPr>
          <p:nvPr>
            <p:ph type="title"/>
          </p:nvPr>
        </p:nvSpPr>
        <p:spPr/>
        <p:txBody>
          <a:bodyPr/>
          <a:lstStyle/>
          <a:p>
            <a:r>
              <a:rPr lang="en-US" dirty="0"/>
              <a:t>Stating Your position (p. 50)</a:t>
            </a:r>
          </a:p>
        </p:txBody>
      </p:sp>
      <p:sp>
        <p:nvSpPr>
          <p:cNvPr id="3" name="Content Placeholder 2">
            <a:extLst>
              <a:ext uri="{FF2B5EF4-FFF2-40B4-BE49-F238E27FC236}">
                <a16:creationId xmlns:a16="http://schemas.microsoft.com/office/drawing/2014/main" id="{4CAB56B1-FE19-3C4E-9BFC-98E86904B156}"/>
              </a:ext>
            </a:extLst>
          </p:cNvPr>
          <p:cNvSpPr>
            <a:spLocks noGrp="1"/>
          </p:cNvSpPr>
          <p:nvPr>
            <p:ph idx="1"/>
          </p:nvPr>
        </p:nvSpPr>
        <p:spPr/>
        <p:txBody>
          <a:bodyPr>
            <a:normAutofit fontScale="70000" lnSpcReduction="20000"/>
          </a:bodyPr>
          <a:lstStyle/>
          <a:p>
            <a:pPr marL="0" indent="0">
              <a:buNone/>
            </a:pPr>
            <a:r>
              <a:rPr lang="en-US" sz="4000" b="1" dirty="0"/>
              <a:t>Here are some sentence stems to get you started</a:t>
            </a:r>
          </a:p>
          <a:p>
            <a:pPr marL="0" indent="0">
              <a:buNone/>
            </a:pPr>
            <a:endParaRPr lang="en-US" sz="4000" dirty="0"/>
          </a:p>
          <a:p>
            <a:pPr marL="742950" indent="-742950">
              <a:buAutoNum type="arabicPeriod"/>
            </a:pPr>
            <a:r>
              <a:rPr lang="en-US" sz="4000" dirty="0"/>
              <a:t>The author of “A Drinking Problem” argues that…………….</a:t>
            </a:r>
          </a:p>
          <a:p>
            <a:pPr marL="0" indent="0">
              <a:buNone/>
            </a:pPr>
            <a:endParaRPr lang="en-US" sz="4000" dirty="0"/>
          </a:p>
          <a:p>
            <a:pPr marL="0" indent="0">
              <a:buNone/>
            </a:pPr>
            <a:r>
              <a:rPr lang="en-US" sz="4000" dirty="0"/>
              <a:t>2. The author of “Quenched” disagrees by saying……..</a:t>
            </a:r>
          </a:p>
          <a:p>
            <a:pPr marL="0" indent="0">
              <a:buNone/>
            </a:pPr>
            <a:endParaRPr lang="en-US" sz="4000" dirty="0"/>
          </a:p>
          <a:p>
            <a:pPr marL="0" indent="0">
              <a:buNone/>
            </a:pPr>
            <a:r>
              <a:rPr lang="en-US" sz="4000" dirty="0"/>
              <a:t>3. I believe energy drinks are……….because…………….. (this is your claim and reasoning – also </a:t>
            </a:r>
            <a:r>
              <a:rPr lang="en-US" sz="4000" dirty="0" err="1"/>
              <a:t>knowln</a:t>
            </a:r>
            <a:r>
              <a:rPr lang="en-US" sz="4000" dirty="0"/>
              <a:t> as a thesis).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17447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99D29-C1F5-8F44-B1CA-DF8C8F210203}"/>
              </a:ext>
            </a:extLst>
          </p:cNvPr>
          <p:cNvSpPr>
            <a:spLocks noGrp="1"/>
          </p:cNvSpPr>
          <p:nvPr>
            <p:ph type="title"/>
          </p:nvPr>
        </p:nvSpPr>
        <p:spPr/>
        <p:txBody>
          <a:bodyPr/>
          <a:lstStyle/>
          <a:p>
            <a:r>
              <a:rPr lang="en-US" dirty="0"/>
              <a:t>Create a rhetorical triangle</a:t>
            </a:r>
          </a:p>
        </p:txBody>
      </p:sp>
      <p:sp>
        <p:nvSpPr>
          <p:cNvPr id="3" name="Content Placeholder 2">
            <a:extLst>
              <a:ext uri="{FF2B5EF4-FFF2-40B4-BE49-F238E27FC236}">
                <a16:creationId xmlns:a16="http://schemas.microsoft.com/office/drawing/2014/main" id="{68F17FE2-BFAC-3146-962E-77AD00967AF8}"/>
              </a:ext>
            </a:extLst>
          </p:cNvPr>
          <p:cNvSpPr>
            <a:spLocks noGrp="1"/>
          </p:cNvSpPr>
          <p:nvPr>
            <p:ph idx="1"/>
          </p:nvPr>
        </p:nvSpPr>
        <p:spPr/>
        <p:txBody>
          <a:bodyPr>
            <a:normAutofit/>
          </a:bodyPr>
          <a:lstStyle/>
          <a:p>
            <a:r>
              <a:rPr lang="en-US" sz="2800" dirty="0"/>
              <a:t>Ethos Evidence to support your view</a:t>
            </a:r>
          </a:p>
          <a:p>
            <a:endParaRPr lang="en-US" sz="2800" dirty="0"/>
          </a:p>
          <a:p>
            <a:r>
              <a:rPr lang="en-US" sz="2800" dirty="0"/>
              <a:t>Pathos Evidence to support your view</a:t>
            </a:r>
          </a:p>
          <a:p>
            <a:endParaRPr lang="en-US" sz="2800" dirty="0"/>
          </a:p>
          <a:p>
            <a:r>
              <a:rPr lang="en-US" sz="2800" dirty="0"/>
              <a:t>Logos Evidence to support your view</a:t>
            </a:r>
          </a:p>
        </p:txBody>
      </p:sp>
    </p:spTree>
    <p:extLst>
      <p:ext uri="{BB962C8B-B14F-4D97-AF65-F5344CB8AC3E}">
        <p14:creationId xmlns:p14="http://schemas.microsoft.com/office/powerpoint/2010/main" val="3802059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16920-3A36-BA45-99C7-F9B5BA9CFAFD}"/>
              </a:ext>
            </a:extLst>
          </p:cNvPr>
          <p:cNvSpPr>
            <a:spLocks noGrp="1"/>
          </p:cNvSpPr>
          <p:nvPr>
            <p:ph type="title"/>
          </p:nvPr>
        </p:nvSpPr>
        <p:spPr/>
        <p:txBody>
          <a:bodyPr/>
          <a:lstStyle/>
          <a:p>
            <a:r>
              <a:rPr lang="en-US" dirty="0"/>
              <a:t>Interview with peers</a:t>
            </a:r>
          </a:p>
        </p:txBody>
      </p:sp>
      <p:sp>
        <p:nvSpPr>
          <p:cNvPr id="3" name="Content Placeholder 2">
            <a:extLst>
              <a:ext uri="{FF2B5EF4-FFF2-40B4-BE49-F238E27FC236}">
                <a16:creationId xmlns:a16="http://schemas.microsoft.com/office/drawing/2014/main" id="{2EA87407-544B-8B41-9C78-8E013896C1B2}"/>
              </a:ext>
            </a:extLst>
          </p:cNvPr>
          <p:cNvSpPr>
            <a:spLocks noGrp="1"/>
          </p:cNvSpPr>
          <p:nvPr>
            <p:ph idx="1"/>
          </p:nvPr>
        </p:nvSpPr>
        <p:spPr/>
        <p:txBody>
          <a:bodyPr>
            <a:normAutofit/>
          </a:bodyPr>
          <a:lstStyle/>
          <a:p>
            <a:r>
              <a:rPr lang="en-US" sz="3200" dirty="0"/>
              <a:t>Interview the counterclaim</a:t>
            </a:r>
          </a:p>
          <a:p>
            <a:endParaRPr lang="en-US" sz="3200" dirty="0"/>
          </a:p>
          <a:p>
            <a:r>
              <a:rPr lang="en-US" sz="3200" dirty="0"/>
              <a:t>Create a rhetorical triangle to map our your enemy’s evidence</a:t>
            </a:r>
          </a:p>
        </p:txBody>
      </p:sp>
    </p:spTree>
    <p:extLst>
      <p:ext uri="{BB962C8B-B14F-4D97-AF65-F5344CB8AC3E}">
        <p14:creationId xmlns:p14="http://schemas.microsoft.com/office/powerpoint/2010/main" val="2234841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4C5B6-A0B8-3C4E-A3D0-85D4FDC19169}"/>
              </a:ext>
            </a:extLst>
          </p:cNvPr>
          <p:cNvSpPr>
            <a:spLocks noGrp="1"/>
          </p:cNvSpPr>
          <p:nvPr>
            <p:ph type="title"/>
          </p:nvPr>
        </p:nvSpPr>
        <p:spPr/>
        <p:txBody>
          <a:bodyPr/>
          <a:lstStyle/>
          <a:p>
            <a:r>
              <a:rPr lang="en-US" dirty="0"/>
              <a:t>Turn to page 42 of your notebook</a:t>
            </a:r>
          </a:p>
        </p:txBody>
      </p:sp>
      <p:sp>
        <p:nvSpPr>
          <p:cNvPr id="3" name="Content Placeholder 2">
            <a:extLst>
              <a:ext uri="{FF2B5EF4-FFF2-40B4-BE49-F238E27FC236}">
                <a16:creationId xmlns:a16="http://schemas.microsoft.com/office/drawing/2014/main" id="{4AA042DA-BABF-CF4A-90D0-ADBBE3BF90A5}"/>
              </a:ext>
            </a:extLst>
          </p:cNvPr>
          <p:cNvSpPr>
            <a:spLocks noGrp="1"/>
          </p:cNvSpPr>
          <p:nvPr>
            <p:ph idx="1"/>
          </p:nvPr>
        </p:nvSpPr>
        <p:spPr/>
        <p:txBody>
          <a:bodyPr>
            <a:normAutofit/>
          </a:bodyPr>
          <a:lstStyle/>
          <a:p>
            <a:r>
              <a:rPr lang="en-US" sz="3200" dirty="0"/>
              <a:t>Answer Monday’s Question</a:t>
            </a:r>
          </a:p>
          <a:p>
            <a:endParaRPr lang="en-US" sz="3200" b="1" dirty="0"/>
          </a:p>
          <a:p>
            <a:r>
              <a:rPr lang="en-US" sz="3200" b="1" dirty="0"/>
              <a:t>What are 4 things you need for a good argument?</a:t>
            </a:r>
          </a:p>
        </p:txBody>
      </p:sp>
    </p:spTree>
    <p:extLst>
      <p:ext uri="{BB962C8B-B14F-4D97-AF65-F5344CB8AC3E}">
        <p14:creationId xmlns:p14="http://schemas.microsoft.com/office/powerpoint/2010/main" val="2145333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D0F17-D07E-9344-97A9-46E5DF23F975}"/>
              </a:ext>
            </a:extLst>
          </p:cNvPr>
          <p:cNvSpPr>
            <a:spLocks noGrp="1"/>
          </p:cNvSpPr>
          <p:nvPr>
            <p:ph type="title"/>
          </p:nvPr>
        </p:nvSpPr>
        <p:spPr/>
        <p:txBody>
          <a:bodyPr/>
          <a:lstStyle/>
          <a:p>
            <a:r>
              <a:rPr lang="en-US" dirty="0"/>
              <a:t>Notes Categories of evidence (p. 43)</a:t>
            </a:r>
          </a:p>
        </p:txBody>
      </p:sp>
      <p:sp>
        <p:nvSpPr>
          <p:cNvPr id="3" name="Content Placeholder 2">
            <a:extLst>
              <a:ext uri="{FF2B5EF4-FFF2-40B4-BE49-F238E27FC236}">
                <a16:creationId xmlns:a16="http://schemas.microsoft.com/office/drawing/2014/main" id="{B4B4271B-FDF4-D945-A6FE-842A9B0865FF}"/>
              </a:ext>
            </a:extLst>
          </p:cNvPr>
          <p:cNvSpPr>
            <a:spLocks noGrp="1"/>
          </p:cNvSpPr>
          <p:nvPr>
            <p:ph idx="1"/>
          </p:nvPr>
        </p:nvSpPr>
        <p:spPr/>
        <p:txBody>
          <a:bodyPr>
            <a:normAutofit/>
          </a:bodyPr>
          <a:lstStyle/>
          <a:p>
            <a:r>
              <a:rPr lang="en-US" sz="4000" dirty="0"/>
              <a:t>Copy Ms. Kate’s prompts</a:t>
            </a:r>
          </a:p>
        </p:txBody>
      </p:sp>
    </p:spTree>
    <p:extLst>
      <p:ext uri="{BB962C8B-B14F-4D97-AF65-F5344CB8AC3E}">
        <p14:creationId xmlns:p14="http://schemas.microsoft.com/office/powerpoint/2010/main" val="1493593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84E47-E014-9647-95F0-8B473B0C5295}"/>
              </a:ext>
            </a:extLst>
          </p:cNvPr>
          <p:cNvSpPr>
            <a:spLocks noGrp="1"/>
          </p:cNvSpPr>
          <p:nvPr>
            <p:ph type="title"/>
          </p:nvPr>
        </p:nvSpPr>
        <p:spPr/>
        <p:txBody>
          <a:bodyPr/>
          <a:lstStyle/>
          <a:p>
            <a:r>
              <a:rPr lang="en-US" dirty="0"/>
              <a:t>1.) What is ethos?</a:t>
            </a:r>
          </a:p>
        </p:txBody>
      </p:sp>
      <p:sp>
        <p:nvSpPr>
          <p:cNvPr id="3" name="Content Placeholder 2">
            <a:extLst>
              <a:ext uri="{FF2B5EF4-FFF2-40B4-BE49-F238E27FC236}">
                <a16:creationId xmlns:a16="http://schemas.microsoft.com/office/drawing/2014/main" id="{8611F34B-38E6-7B47-93F8-26E299559043}"/>
              </a:ext>
            </a:extLst>
          </p:cNvPr>
          <p:cNvSpPr>
            <a:spLocks noGrp="1"/>
          </p:cNvSpPr>
          <p:nvPr>
            <p:ph idx="1"/>
          </p:nvPr>
        </p:nvSpPr>
        <p:spPr/>
        <p:txBody>
          <a:bodyPr/>
          <a:lstStyle/>
          <a:p>
            <a:r>
              <a:rPr lang="en-US" sz="4400" dirty="0"/>
              <a:t>Building trust and persuading your reader with credible sources (like experts, facts from scientific </a:t>
            </a:r>
            <a:r>
              <a:rPr lang="en-US" sz="4400" dirty="0" smtClean="0"/>
              <a:t>studies)</a:t>
            </a:r>
            <a:endParaRPr lang="en-US" sz="4400" dirty="0"/>
          </a:p>
          <a:p>
            <a:endParaRPr lang="en-US" dirty="0"/>
          </a:p>
        </p:txBody>
      </p:sp>
    </p:spTree>
    <p:extLst>
      <p:ext uri="{BB962C8B-B14F-4D97-AF65-F5344CB8AC3E}">
        <p14:creationId xmlns:p14="http://schemas.microsoft.com/office/powerpoint/2010/main" val="2268880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FD74F-B85C-4941-A8BC-486BC7F9C840}"/>
              </a:ext>
            </a:extLst>
          </p:cNvPr>
          <p:cNvSpPr>
            <a:spLocks noGrp="1"/>
          </p:cNvSpPr>
          <p:nvPr>
            <p:ph type="title"/>
          </p:nvPr>
        </p:nvSpPr>
        <p:spPr/>
        <p:txBody>
          <a:bodyPr/>
          <a:lstStyle/>
          <a:p>
            <a:r>
              <a:rPr lang="en-US" dirty="0"/>
              <a:t>2.) What is pathos?</a:t>
            </a:r>
          </a:p>
        </p:txBody>
      </p:sp>
      <p:sp>
        <p:nvSpPr>
          <p:cNvPr id="3" name="Content Placeholder 2">
            <a:extLst>
              <a:ext uri="{FF2B5EF4-FFF2-40B4-BE49-F238E27FC236}">
                <a16:creationId xmlns:a16="http://schemas.microsoft.com/office/drawing/2014/main" id="{D239AE6C-347E-6441-A115-094AF94669A9}"/>
              </a:ext>
            </a:extLst>
          </p:cNvPr>
          <p:cNvSpPr>
            <a:spLocks noGrp="1"/>
          </p:cNvSpPr>
          <p:nvPr>
            <p:ph idx="1"/>
          </p:nvPr>
        </p:nvSpPr>
        <p:spPr/>
        <p:txBody>
          <a:bodyPr>
            <a:normAutofit/>
          </a:bodyPr>
          <a:lstStyle/>
          <a:p>
            <a:r>
              <a:rPr lang="en-US" sz="4000" dirty="0"/>
              <a:t>Persuading your reader with feelings and emotions. Often this is done with communicating personal anecdotes (stories) and appealing to readers’ moral beliefs.</a:t>
            </a:r>
          </a:p>
        </p:txBody>
      </p:sp>
    </p:spTree>
    <p:extLst>
      <p:ext uri="{BB962C8B-B14F-4D97-AF65-F5344CB8AC3E}">
        <p14:creationId xmlns:p14="http://schemas.microsoft.com/office/powerpoint/2010/main" val="4076866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A592-9ADA-6C49-B3BD-D7CCAE59A523}"/>
              </a:ext>
            </a:extLst>
          </p:cNvPr>
          <p:cNvSpPr>
            <a:spLocks noGrp="1"/>
          </p:cNvSpPr>
          <p:nvPr>
            <p:ph type="title"/>
          </p:nvPr>
        </p:nvSpPr>
        <p:spPr/>
        <p:txBody>
          <a:bodyPr/>
          <a:lstStyle/>
          <a:p>
            <a:r>
              <a:rPr lang="en-US" dirty="0"/>
              <a:t>3. What is logos?</a:t>
            </a:r>
          </a:p>
        </p:txBody>
      </p:sp>
      <p:sp>
        <p:nvSpPr>
          <p:cNvPr id="3" name="Content Placeholder 2">
            <a:extLst>
              <a:ext uri="{FF2B5EF4-FFF2-40B4-BE49-F238E27FC236}">
                <a16:creationId xmlns:a16="http://schemas.microsoft.com/office/drawing/2014/main" id="{783B432E-9D99-464F-9406-24B924400A35}"/>
              </a:ext>
            </a:extLst>
          </p:cNvPr>
          <p:cNvSpPr>
            <a:spLocks noGrp="1"/>
          </p:cNvSpPr>
          <p:nvPr>
            <p:ph idx="1"/>
          </p:nvPr>
        </p:nvSpPr>
        <p:spPr/>
        <p:txBody>
          <a:bodyPr>
            <a:normAutofit/>
          </a:bodyPr>
          <a:lstStyle/>
          <a:p>
            <a:r>
              <a:rPr lang="en-US" sz="4400" dirty="0"/>
              <a:t>Using common sense to appeal to someone’s rational, reasonable, and logical </a:t>
            </a:r>
            <a:r>
              <a:rPr lang="en-US" sz="4400" dirty="0" smtClean="0"/>
              <a:t>conclusions (statistics)</a:t>
            </a:r>
            <a:endParaRPr lang="en-US" sz="4400" dirty="0"/>
          </a:p>
        </p:txBody>
      </p:sp>
    </p:spTree>
    <p:extLst>
      <p:ext uri="{BB962C8B-B14F-4D97-AF65-F5344CB8AC3E}">
        <p14:creationId xmlns:p14="http://schemas.microsoft.com/office/powerpoint/2010/main" val="65679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Why do we use ethos pathos and logos</a:t>
            </a:r>
            <a:endParaRPr lang="en-US" dirty="0"/>
          </a:p>
        </p:txBody>
      </p:sp>
      <p:sp>
        <p:nvSpPr>
          <p:cNvPr id="3" name="Content Placeholder 2"/>
          <p:cNvSpPr>
            <a:spLocks noGrp="1"/>
          </p:cNvSpPr>
          <p:nvPr>
            <p:ph idx="1"/>
          </p:nvPr>
        </p:nvSpPr>
        <p:spPr/>
        <p:txBody>
          <a:bodyPr>
            <a:normAutofit/>
          </a:bodyPr>
          <a:lstStyle/>
          <a:p>
            <a:r>
              <a:rPr lang="en-US" sz="6600" dirty="0" smtClean="0"/>
              <a:t>To Persuade readers and viewers</a:t>
            </a:r>
            <a:endParaRPr lang="en-US" sz="6600" dirty="0"/>
          </a:p>
        </p:txBody>
      </p:sp>
    </p:spTree>
    <p:extLst>
      <p:ext uri="{BB962C8B-B14F-4D97-AF65-F5344CB8AC3E}">
        <p14:creationId xmlns:p14="http://schemas.microsoft.com/office/powerpoint/2010/main" val="488468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ppealing to Your Audience – The Word on College Reading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385" y="888274"/>
            <a:ext cx="11179866" cy="5667247"/>
          </a:xfrm>
        </p:spPr>
      </p:pic>
    </p:spTree>
    <p:extLst>
      <p:ext uri="{BB962C8B-B14F-4D97-AF65-F5344CB8AC3E}">
        <p14:creationId xmlns:p14="http://schemas.microsoft.com/office/powerpoint/2010/main" val="3887414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Matching types of evidence to the rhetorical triangle</a:t>
            </a:r>
            <a:endParaRPr lang="en-US" dirty="0"/>
          </a:p>
        </p:txBody>
      </p:sp>
      <p:sp>
        <p:nvSpPr>
          <p:cNvPr id="3" name="Content Placeholder 2"/>
          <p:cNvSpPr>
            <a:spLocks noGrp="1"/>
          </p:cNvSpPr>
          <p:nvPr>
            <p:ph idx="1"/>
          </p:nvPr>
        </p:nvSpPr>
        <p:spPr/>
        <p:txBody>
          <a:bodyPr>
            <a:normAutofit/>
          </a:bodyPr>
          <a:lstStyle/>
          <a:p>
            <a:r>
              <a:rPr lang="en-US" sz="3600" dirty="0" smtClean="0"/>
              <a:t>Label each side ethos, pathos, and  logos</a:t>
            </a:r>
          </a:p>
          <a:p>
            <a:endParaRPr lang="en-US" sz="3600" dirty="0" smtClean="0"/>
          </a:p>
          <a:p>
            <a:r>
              <a:rPr lang="en-US" sz="3600" dirty="0" smtClean="0"/>
              <a:t>Get out each little square from the plastic sleeve and match each type of evidence with ethos, pathos, and logos</a:t>
            </a:r>
            <a:endParaRPr lang="en-US" sz="3600" dirty="0"/>
          </a:p>
        </p:txBody>
      </p:sp>
    </p:spTree>
    <p:extLst>
      <p:ext uri="{BB962C8B-B14F-4D97-AF65-F5344CB8AC3E}">
        <p14:creationId xmlns:p14="http://schemas.microsoft.com/office/powerpoint/2010/main" val="31080050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276</TotalTime>
  <Words>581</Words>
  <Application>Microsoft Office PowerPoint</Application>
  <PresentationFormat>Widescreen</PresentationFormat>
  <Paragraphs>102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Rockwell</vt:lpstr>
      <vt:lpstr>Rockwell Condensed</vt:lpstr>
      <vt:lpstr>Rockwell Extra Bold</vt:lpstr>
      <vt:lpstr>Wingdings</vt:lpstr>
      <vt:lpstr>Wood Type</vt:lpstr>
      <vt:lpstr>Argumentation  Week 2</vt:lpstr>
      <vt:lpstr>Turn to page 42 of your notebook</vt:lpstr>
      <vt:lpstr>Notes Categories of evidence (p. 43)</vt:lpstr>
      <vt:lpstr>1.) What is ethos?</vt:lpstr>
      <vt:lpstr>2.) What is pathos?</vt:lpstr>
      <vt:lpstr>3. What is logos?</vt:lpstr>
      <vt:lpstr>4. Why do we use ethos pathos and logos</vt:lpstr>
      <vt:lpstr>PowerPoint Presentation</vt:lpstr>
      <vt:lpstr>5. Matching types of evidence to the rhetorical triangle</vt:lpstr>
      <vt:lpstr>Argumentation in the media (p. 44)</vt:lpstr>
      <vt:lpstr>Argumentation in Nonficiton (p. 45)</vt:lpstr>
      <vt:lpstr>Argumentation in the media (p. 46)</vt:lpstr>
      <vt:lpstr>Argumentation in the Nonfiction (p. 47)</vt:lpstr>
      <vt:lpstr>Evidence Matching (p. 48)</vt:lpstr>
      <vt:lpstr>Annotating the writing Prompt (p. 49)</vt:lpstr>
      <vt:lpstr>Stating Your position (p. 50)</vt:lpstr>
      <vt:lpstr>Create a rhetorical triangle</vt:lpstr>
      <vt:lpstr>Interview with peers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Argumentation  Week 2</dc:title>
  <dc:creator>Kaitlyn Kelleher</dc:creator>
  <cp:lastModifiedBy>Kelleher, Kaitlyn A</cp:lastModifiedBy>
  <cp:revision>13</cp:revision>
  <dcterms:created xsi:type="dcterms:W3CDTF">2019-01-26T07:04:57Z</dcterms:created>
  <dcterms:modified xsi:type="dcterms:W3CDTF">2019-01-28T18:03:28Z</dcterms:modified>
</cp:coreProperties>
</file>