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8" r:id="rId2"/>
    <p:sldId id="273" r:id="rId3"/>
    <p:sldId id="267" r:id="rId4"/>
    <p:sldId id="269" r:id="rId5"/>
    <p:sldId id="270" r:id="rId6"/>
    <p:sldId id="271" r:id="rId7"/>
    <p:sldId id="266" r:id="rId8"/>
    <p:sldId id="257" r:id="rId9"/>
    <p:sldId id="259" r:id="rId10"/>
    <p:sldId id="260" r:id="rId11"/>
    <p:sldId id="261" r:id="rId12"/>
    <p:sldId id="262" r:id="rId13"/>
    <p:sldId id="258" r:id="rId14"/>
    <p:sldId id="263" r:id="rId15"/>
    <p:sldId id="264" r:id="rId16"/>
    <p:sldId id="265" r:id="rId17"/>
    <p:sldId id="272" r:id="rId1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11/26/2018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11/26/2018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11/26/2018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y.hrw.com/content/hmof/language_arts/hmhcollections/fl/gr6/ese_9780544088276_/data/glossary/pageglossary.xhtml#wear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3486477"/>
          </a:xfrm>
        </p:spPr>
        <p:txBody>
          <a:bodyPr>
            <a:normAutofit/>
          </a:bodyPr>
          <a:lstStyle/>
          <a:p>
            <a:r>
              <a:rPr lang="en-US" dirty="0" err="1" smtClean="0"/>
              <a:t>Freewrite</a:t>
            </a:r>
            <a:r>
              <a:rPr lang="en-US" dirty="0" smtClean="0"/>
              <a:t>: What is figurative language</a:t>
            </a:r>
            <a:r>
              <a:rPr lang="en-US" dirty="0" smtClean="0"/>
              <a:t>? </a:t>
            </a:r>
            <a:br>
              <a:rPr lang="en-US" dirty="0" smtClean="0"/>
            </a:br>
            <a:r>
              <a:rPr lang="en-US" dirty="0" smtClean="0"/>
              <a:t/>
            </a:r>
            <a:br>
              <a:rPr lang="en-US" dirty="0" smtClean="0"/>
            </a:br>
            <a:r>
              <a:rPr lang="en-US" dirty="0" smtClean="0"/>
              <a:t>Define and</a:t>
            </a:r>
            <a:r>
              <a:rPr lang="en-US" dirty="0" smtClean="0"/>
              <a:t> Come up with 3 examples</a:t>
            </a:r>
            <a:endParaRPr lang="en-US" dirty="0"/>
          </a:p>
        </p:txBody>
      </p:sp>
      <p:pic>
        <p:nvPicPr>
          <p:cNvPr id="4" name="Content Placeholder 3" descr="Drax the Destroyer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87692" y="2845058"/>
            <a:ext cx="2580549" cy="3764566"/>
          </a:xfrm>
        </p:spPr>
      </p:pic>
    </p:spTree>
    <p:extLst>
      <p:ext uri="{BB962C8B-B14F-4D97-AF65-F5344CB8AC3E}">
        <p14:creationId xmlns:p14="http://schemas.microsoft.com/office/powerpoint/2010/main" val="1333285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2514"/>
            <a:ext cx="10058400" cy="5649686"/>
          </a:xfrm>
        </p:spPr>
        <p:txBody>
          <a:bodyPr>
            <a:normAutofit fontScale="92500" lnSpcReduction="20000"/>
          </a:bodyPr>
          <a:lstStyle/>
          <a:p>
            <a:r>
              <a:rPr lang="en-US" b="1" u="sng" dirty="0"/>
              <a:t>Group Member #3.) Son of Troy</a:t>
            </a:r>
            <a:endParaRPr lang="en-US" dirty="0"/>
          </a:p>
          <a:p>
            <a:r>
              <a:rPr lang="en-US" dirty="0"/>
              <a:t>Now on the northeast coast of the Aegean Sea, there was a city of men. Troy was its name, a great city surrounded by strong walls, and standing on a hill hard by the shore. It had grown rich on the tolls that its kings demanded from merchant ships passing up the nearby straits</a:t>
            </a:r>
            <a:r>
              <a:rPr lang="en-US" u="sng" dirty="0"/>
              <a:t> </a:t>
            </a:r>
            <a:r>
              <a:rPr lang="en-US" dirty="0"/>
              <a:t>to the Black Sea </a:t>
            </a:r>
            <a:r>
              <a:rPr lang="en-US" dirty="0" err="1"/>
              <a:t>cornlands</a:t>
            </a:r>
            <a:r>
              <a:rPr lang="en-US" dirty="0"/>
              <a:t> and down again. Priam, who was now king, was lord of wide realms and long-maned horses, and he had many sons about his hearth. And when the quarrel about the golden apple was still raw and new, a last son was born to him and his wife Queen Hecuba, and they called him Paris.</a:t>
            </a:r>
          </a:p>
          <a:p>
            <a:r>
              <a:rPr lang="en-US" dirty="0"/>
              <a:t>There should have been great rejoicing, but while Hecuba still carried the babe within her, the soothsayers</a:t>
            </a:r>
            <a:r>
              <a:rPr lang="en-US" u="sng" dirty="0"/>
              <a:t> </a:t>
            </a:r>
            <a:r>
              <a:rPr lang="en-US" dirty="0"/>
              <a:t>had foretold that she would give birth to a firebrand</a:t>
            </a:r>
            <a:r>
              <a:rPr lang="en-US" u="sng" dirty="0"/>
              <a:t> </a:t>
            </a:r>
            <a:r>
              <a:rPr lang="en-US" dirty="0"/>
              <a:t>that should burn down Troy. And so, when he was born and named, the king bade a servant carry him out into the wilderness and leave him to die. The servant did as he was bid; but a herdsman searching for a missing calf found the babe and brought him up as his own.</a:t>
            </a:r>
          </a:p>
          <a:p>
            <a:pPr lvl="0"/>
            <a:r>
              <a:rPr lang="en-US" b="1" dirty="0"/>
              <a:t>What is a soothsayer?</a:t>
            </a:r>
            <a:endParaRPr lang="en-US" dirty="0"/>
          </a:p>
          <a:p>
            <a:pPr lvl="0"/>
            <a:r>
              <a:rPr lang="en-US" b="1" dirty="0"/>
              <a:t>What did they foretell?</a:t>
            </a:r>
            <a:endParaRPr lang="en-US" dirty="0"/>
          </a:p>
          <a:p>
            <a:pPr lvl="0"/>
            <a:r>
              <a:rPr lang="en-US" b="1" dirty="0"/>
              <a:t>Do you think this was a good reason to leave a baby in the wilderness to die?</a:t>
            </a:r>
            <a:endParaRPr lang="en-US" dirty="0"/>
          </a:p>
          <a:p>
            <a:pPr lvl="0"/>
            <a:r>
              <a:rPr lang="en-US" b="1" dirty="0"/>
              <a:t>What does this tell you about the Ancient world?</a:t>
            </a:r>
            <a:endParaRPr lang="en-US" dirty="0"/>
          </a:p>
          <a:p>
            <a:pPr lvl="0"/>
            <a:r>
              <a:rPr lang="en-US" b="1" dirty="0"/>
              <a:t>What would you have done if you found a baby in the wilderness?</a:t>
            </a:r>
            <a:endParaRPr lang="en-US" dirty="0"/>
          </a:p>
        </p:txBody>
      </p:sp>
    </p:spTree>
    <p:extLst>
      <p:ext uri="{BB962C8B-B14F-4D97-AF65-F5344CB8AC3E}">
        <p14:creationId xmlns:p14="http://schemas.microsoft.com/office/powerpoint/2010/main" val="1199079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522513"/>
            <a:ext cx="10579608" cy="5982789"/>
          </a:xfrm>
        </p:spPr>
        <p:txBody>
          <a:bodyPr>
            <a:normAutofit fontScale="70000" lnSpcReduction="20000"/>
          </a:bodyPr>
          <a:lstStyle/>
          <a:p>
            <a:r>
              <a:rPr lang="en-US" b="1" u="sng" dirty="0"/>
              <a:t>Group Member #4.) The Contest</a:t>
            </a:r>
            <a:endParaRPr lang="en-US" dirty="0"/>
          </a:p>
          <a:p>
            <a:r>
              <a:rPr lang="en-US" dirty="0"/>
              <a:t>Among the oak woods they lived together and were happy—until one day the three jealous goddesses, still quarreling about the golden apple, chanced to look down from Olympus, and saw the beautiful young man herding his cattle on the slopes of Mount Ida. They knew, for the gods know all things, that he was the son of Priam, king of Troy, though he himself did not know it yet; but the thought came to them that he would not know who they were, and therefore he would not be afraid to judge between them. They were growing somewhat </a:t>
            </a:r>
            <a:r>
              <a:rPr lang="en-US" b="1" u="sng" dirty="0">
                <a:hlinkClick r:id="rId2"/>
              </a:rPr>
              <a:t>weary</a:t>
            </a:r>
            <a:r>
              <a:rPr lang="en-US" dirty="0"/>
              <a:t> of the argument by then.</a:t>
            </a:r>
          </a:p>
          <a:p>
            <a:r>
              <a:rPr lang="en-US" dirty="0"/>
              <a:t>So they tossed the apple down to him, and Paris put up his hands and caught it. After it the three came down, landing before him so lightly that their feet did not bend the mountain grasses, and bade him choose between them, which was the fairest and had best right to the prize he held in his hand.</a:t>
            </a:r>
          </a:p>
          <a:p>
            <a:r>
              <a:rPr lang="en-US" dirty="0"/>
              <a:t>       First </a:t>
            </a:r>
            <a:r>
              <a:rPr lang="en-US" dirty="0" err="1"/>
              <a:t>Athene</a:t>
            </a:r>
            <a:r>
              <a:rPr lang="en-US" dirty="0"/>
              <a:t>, in her gleaming armor, fixed him with sword-gray eyes and promised him supreme wisdom if he would name her.</a:t>
            </a:r>
          </a:p>
          <a:p>
            <a:r>
              <a:rPr lang="en-US" dirty="0"/>
              <a:t>       Then Hera, in her royal robes as queen of heaven, promised him vast wealth and power and honor if he awarded her the prize.</a:t>
            </a:r>
          </a:p>
          <a:p>
            <a:r>
              <a:rPr lang="en-US" dirty="0"/>
              <a:t>       Lastly, Aphrodite drew near, her eyes as blue as deep-sea water, her hair like spun gold wreathed around her head, and, smiling honey-sweet, whispered that she would give him a wife as fair as herself if he tossed the apple to her.</a:t>
            </a:r>
          </a:p>
          <a:p>
            <a:r>
              <a:rPr lang="en-US" dirty="0"/>
              <a:t>And Paris forgot the other two with their offers of wisdom and power, forgot also, for that moment, dark-haired </a:t>
            </a:r>
            <a:r>
              <a:rPr lang="en-US" dirty="0" err="1"/>
              <a:t>Oenone</a:t>
            </a:r>
            <a:r>
              <a:rPr lang="en-US" dirty="0"/>
              <a:t>, in the shadowed oak woods; and he gave the golden apple to Aphrodite.    </a:t>
            </a:r>
          </a:p>
          <a:p>
            <a:r>
              <a:rPr lang="en-US" dirty="0"/>
              <a:t>Then </a:t>
            </a:r>
            <a:r>
              <a:rPr lang="en-US" dirty="0" err="1"/>
              <a:t>Athene</a:t>
            </a:r>
            <a:r>
              <a:rPr lang="en-US" dirty="0"/>
              <a:t> and Hera were angry with him for refusing them the prize, just as the wedding guests had known that they would be; and both of them were angry with Aphrodite. But Aphrodite was well content, and set about keeping her promise to the herdsman who was a king’s son.</a:t>
            </a:r>
          </a:p>
          <a:p>
            <a:pPr lvl="0"/>
            <a:r>
              <a:rPr lang="en-US" b="1" dirty="0"/>
              <a:t>Do you think that Paris made the right decision?</a:t>
            </a:r>
            <a:endParaRPr lang="en-US" dirty="0"/>
          </a:p>
          <a:p>
            <a:pPr lvl="0"/>
            <a:r>
              <a:rPr lang="en-US" b="1" dirty="0"/>
              <a:t>What would you have done?</a:t>
            </a:r>
            <a:endParaRPr lang="en-US" dirty="0"/>
          </a:p>
          <a:p>
            <a:pPr lvl="0"/>
            <a:r>
              <a:rPr lang="en-US" b="1" dirty="0"/>
              <a:t>What do you think Aphrodite will do?</a:t>
            </a:r>
            <a:endParaRPr lang="en-US" dirty="0"/>
          </a:p>
          <a:p>
            <a:pPr lvl="0"/>
            <a:r>
              <a:rPr lang="en-US" b="1" dirty="0"/>
              <a:t>How will </a:t>
            </a:r>
            <a:r>
              <a:rPr lang="en-US" b="1" dirty="0" err="1"/>
              <a:t>Athene</a:t>
            </a:r>
            <a:r>
              <a:rPr lang="en-US" b="1" dirty="0"/>
              <a:t> and Hera react to Paris’ choice?</a:t>
            </a:r>
            <a:endParaRPr lang="en-US" dirty="0"/>
          </a:p>
        </p:txBody>
      </p:sp>
    </p:spTree>
    <p:extLst>
      <p:ext uri="{BB962C8B-B14F-4D97-AF65-F5344CB8AC3E}">
        <p14:creationId xmlns:p14="http://schemas.microsoft.com/office/powerpoint/2010/main" val="3014997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2514"/>
            <a:ext cx="10058400" cy="5649686"/>
          </a:xfrm>
        </p:spPr>
        <p:txBody>
          <a:bodyPr>
            <a:normAutofit fontScale="85000" lnSpcReduction="20000"/>
          </a:bodyPr>
          <a:lstStyle/>
          <a:p>
            <a:r>
              <a:rPr lang="en-US" b="1" u="sng" dirty="0"/>
              <a:t>Group Member #5.) The Legendary Beauty</a:t>
            </a:r>
            <a:endParaRPr lang="en-US" dirty="0"/>
          </a:p>
          <a:p>
            <a:r>
              <a:rPr lang="en-US" dirty="0"/>
              <a:t>Even beyond the farthest bounds of Greece, the fame of Helen’s beauty traveled, until it came at last to Troy, as Aphrodite had known that it would. And Paris no sooner heard of her than he determined to go and see for himself if she was indeed as fair as men said. </a:t>
            </a:r>
            <a:r>
              <a:rPr lang="en-US" dirty="0" err="1"/>
              <a:t>Oenone</a:t>
            </a:r>
            <a:r>
              <a:rPr lang="en-US" dirty="0"/>
              <a:t> wept and begged him to stay with her; but he paid no heed, and his feet came no more up the track to her woodland cave. If Paris wanted a thing, then he must have it; so he begged a ship from his father, and he and his companions set out.</a:t>
            </a:r>
          </a:p>
          <a:p>
            <a:r>
              <a:rPr lang="en-US" dirty="0"/>
              <a:t>	Slaves met them, as they met all strangers, in the outer court, and led them in to wash off the salt and the dust of the long journey. And presently, clad in fresh clothes, they where standing before the king in his great hall, where the fire burned on the raised hearth in the center and the king’s favorite hounds lay sprawled about his feet.</a:t>
            </a:r>
          </a:p>
          <a:p>
            <a:r>
              <a:rPr lang="en-US" dirty="0"/>
              <a:t>“Welcome to you, strangers,” said Menelaus. “Tell me now who you are and where you come from, and what brings you to my hall.”</a:t>
            </a:r>
          </a:p>
          <a:p>
            <a:r>
              <a:rPr lang="en-US" dirty="0"/>
              <a:t>      “I am a king’s son, Paris by name, from Troy, far across the sea,” Paris told him. “And I come because the wish is on me to see distant places, and the fame of Menelaus has reached our shores, as a great king and a generous host to strangers.”</a:t>
            </a:r>
          </a:p>
          <a:p>
            <a:r>
              <a:rPr lang="en-US" dirty="0"/>
              <a:t>       “Sit then, and eat, for you must be way-weary with such far traveling,” said the king.</a:t>
            </a:r>
          </a:p>
          <a:p>
            <a:r>
              <a:rPr lang="en-US" dirty="0"/>
              <a:t>       And when they were seated, meat and fruit, and wine in golden cups were brought in and set before them. And while they ate and talked with their host, telling the adventures of their journey, Helen the queen came in from the women’s quarters, two of her maidens following, one carrying her baby daughter, one carrying her ivory spindle and distaff</a:t>
            </a:r>
            <a:r>
              <a:rPr lang="en-US" u="sng" dirty="0"/>
              <a:t> </a:t>
            </a:r>
            <a:r>
              <a:rPr lang="en-US" dirty="0"/>
              <a:t>laden with wool of the deepest violet color. And she sat down on the </a:t>
            </a:r>
            <a:r>
              <a:rPr lang="en-US" dirty="0" err="1"/>
              <a:t>ar</a:t>
            </a:r>
            <a:r>
              <a:rPr lang="en-US" dirty="0"/>
              <a:t> side of the fire, the women’s side, and began to spin. And as she spun, she listened to the stranger’s tales of his journeying</a:t>
            </a:r>
            <a:r>
              <a:rPr lang="en-US" dirty="0" smtClean="0"/>
              <a:t>.</a:t>
            </a:r>
            <a:endParaRPr lang="en-US" dirty="0"/>
          </a:p>
        </p:txBody>
      </p:sp>
    </p:spTree>
    <p:extLst>
      <p:ext uri="{BB962C8B-B14F-4D97-AF65-F5344CB8AC3E}">
        <p14:creationId xmlns:p14="http://schemas.microsoft.com/office/powerpoint/2010/main" val="268102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96389"/>
            <a:ext cx="10058400" cy="5675811"/>
          </a:xfrm>
        </p:spPr>
        <p:txBody>
          <a:bodyPr>
            <a:normAutofit fontScale="85000" lnSpcReduction="20000"/>
          </a:bodyPr>
          <a:lstStyle/>
          <a:p>
            <a:r>
              <a:rPr lang="en-US" dirty="0"/>
              <a:t>       And in little snatched glances their eyes went to each other through the </a:t>
            </a:r>
            <a:r>
              <a:rPr lang="en-US" dirty="0" err="1"/>
              <a:t>fronding</a:t>
            </a:r>
            <a:r>
              <a:rPr lang="en-US" u="sng" dirty="0"/>
              <a:t> </a:t>
            </a:r>
            <a:r>
              <a:rPr lang="en-US" dirty="0"/>
              <a:t>hearth-smoke. And Paris saw that Menelaus’ queen was fairer even than the stories told, with hair golden as a corn-stalk and sweet as wild honey. And Helen saw, above all things, that the stranger prince was young. Menelaus had been her father’s choice, not hers, and though their marriage was happy enough, he was much older than she was, with the first gray hairs already in his beard. There was no gray in the gold of Paris’ beard, and his eyes were bright and there was laughter at the corners of his mouth. Her heart quickened as she looked at him, and once, still spinning, she snapped the violet thread.</a:t>
            </a:r>
          </a:p>
          <a:p>
            <a:r>
              <a:rPr lang="en-US" dirty="0"/>
              <a:t>	For many days Paris and his companions remained the guests of King Menelaus, and soon it was not enough for Paris to look at the queen. Poor </a:t>
            </a:r>
            <a:r>
              <a:rPr lang="en-US" dirty="0" err="1"/>
              <a:t>Oenone</a:t>
            </a:r>
            <a:r>
              <a:rPr lang="en-US" dirty="0"/>
              <a:t> was quite forgotten, and he did not know how to go away leaving Helen of the Fair Cheeks behind.</a:t>
            </a:r>
          </a:p>
          <a:p>
            <a:r>
              <a:rPr lang="en-US" dirty="0"/>
              <a:t>       So the days went by, and the prince and the queen walked together through the cool olive gardens and under the white-flowered almond trees of the palace; and he sat at her feet while she spun her violet wool, and sang her the songs of his own people.</a:t>
            </a:r>
          </a:p>
          <a:p>
            <a:pPr lvl="0"/>
            <a:r>
              <a:rPr lang="en-US" b="1" dirty="0"/>
              <a:t>Summarize Helen’s life – what has happened to her and how would you feel if you were her?</a:t>
            </a:r>
            <a:endParaRPr lang="en-US" dirty="0"/>
          </a:p>
          <a:p>
            <a:pPr lvl="0"/>
            <a:r>
              <a:rPr lang="en-US" b="1" dirty="0"/>
              <a:t>What forms of figurative language are used to describe Helen? What does this say about her?</a:t>
            </a:r>
            <a:endParaRPr lang="en-US" dirty="0"/>
          </a:p>
          <a:p>
            <a:pPr lvl="0"/>
            <a:r>
              <a:rPr lang="en-US" b="1" dirty="0"/>
              <a:t>What are Paris’ intentions toward Helen?</a:t>
            </a:r>
            <a:endParaRPr lang="en-US" dirty="0"/>
          </a:p>
          <a:p>
            <a:pPr lvl="0"/>
            <a:r>
              <a:rPr lang="en-US" b="1" dirty="0"/>
              <a:t>How did Paris lie to Menelaus? And WHY?</a:t>
            </a:r>
            <a:endParaRPr lang="en-US" dirty="0"/>
          </a:p>
          <a:p>
            <a:pPr lvl="0"/>
            <a:r>
              <a:rPr lang="en-US" b="1" dirty="0"/>
              <a:t>Who is </a:t>
            </a:r>
            <a:r>
              <a:rPr lang="en-US" b="1" dirty="0" err="1"/>
              <a:t>Oenone</a:t>
            </a:r>
            <a:r>
              <a:rPr lang="en-US" b="1" dirty="0"/>
              <a:t>?</a:t>
            </a:r>
            <a:endParaRPr lang="en-US" dirty="0"/>
          </a:p>
          <a:p>
            <a:pPr lvl="0"/>
            <a:r>
              <a:rPr lang="en-US" b="1" dirty="0"/>
              <a:t>What do you predict will happen?</a:t>
            </a:r>
            <a:endParaRPr lang="en-US" dirty="0"/>
          </a:p>
          <a:p>
            <a:endParaRPr lang="en-US" dirty="0"/>
          </a:p>
        </p:txBody>
      </p:sp>
    </p:spTree>
    <p:extLst>
      <p:ext uri="{BB962C8B-B14F-4D97-AF65-F5344CB8AC3E}">
        <p14:creationId xmlns:p14="http://schemas.microsoft.com/office/powerpoint/2010/main" val="4250923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13954"/>
            <a:ext cx="10058400" cy="5558246"/>
          </a:xfrm>
        </p:spPr>
        <p:txBody>
          <a:bodyPr>
            <a:normAutofit lnSpcReduction="10000"/>
          </a:bodyPr>
          <a:lstStyle/>
          <a:p>
            <a:r>
              <a:rPr lang="en-US" b="1" dirty="0"/>
              <a:t>After each person interprets and “talks to” their text sections. The group will receive a “Character Connections” inference chart. They are meant to solve the Mystery of Troy. Who is the firebrand and what happened to Troy? The “Character Connections &amp; Inference” chart is featured below:</a:t>
            </a:r>
            <a:endParaRPr lang="en-US" dirty="0"/>
          </a:p>
          <a:p>
            <a:r>
              <a:rPr lang="en-US" b="1" dirty="0"/>
              <a:t> </a:t>
            </a:r>
            <a:endParaRPr lang="en-US" dirty="0"/>
          </a:p>
          <a:p>
            <a:r>
              <a:rPr lang="en-US" dirty="0"/>
              <a:t>Directions: With your team, take each character index card (separated onto index cards) and draw a symbol on the back - to represent the character. Tape them to your poster and connect characters who know each other (with grouping, lines, and symbols). </a:t>
            </a:r>
          </a:p>
          <a:p>
            <a:r>
              <a:rPr lang="en-US" b="1" dirty="0"/>
              <a:t>Queen Helen                 Aphrodite               Hera                   Eris          Zeus               </a:t>
            </a:r>
            <a:endParaRPr lang="en-US" dirty="0"/>
          </a:p>
          <a:p>
            <a:r>
              <a:rPr lang="en-US" b="1" dirty="0"/>
              <a:t> </a:t>
            </a:r>
            <a:endParaRPr lang="en-US" dirty="0"/>
          </a:p>
          <a:p>
            <a:r>
              <a:rPr lang="en-US" b="1" dirty="0"/>
              <a:t>Herdsman                    </a:t>
            </a:r>
            <a:r>
              <a:rPr lang="en-US" b="1" dirty="0" err="1"/>
              <a:t>Athene</a:t>
            </a:r>
            <a:r>
              <a:rPr lang="en-US" b="1" dirty="0"/>
              <a:t>           </a:t>
            </a:r>
            <a:r>
              <a:rPr lang="en-US" b="1" dirty="0" err="1"/>
              <a:t>Oenone</a:t>
            </a:r>
            <a:r>
              <a:rPr lang="en-US" b="1" dirty="0"/>
              <a:t>              Paris                 Thetis           </a:t>
            </a:r>
            <a:r>
              <a:rPr lang="en-US" b="1" dirty="0" err="1"/>
              <a:t>Pelius</a:t>
            </a:r>
            <a:r>
              <a:rPr lang="en-US" b="1" dirty="0"/>
              <a:t>            </a:t>
            </a:r>
            <a:endParaRPr lang="en-US" dirty="0"/>
          </a:p>
          <a:p>
            <a:r>
              <a:rPr lang="en-US" b="1" dirty="0"/>
              <a:t> </a:t>
            </a:r>
            <a:endParaRPr lang="en-US" dirty="0"/>
          </a:p>
          <a:p>
            <a:r>
              <a:rPr lang="en-US" b="1" dirty="0"/>
              <a:t>King Priam               Odysseus                  Penelope                      Queen Hecuba       </a:t>
            </a:r>
            <a:endParaRPr lang="en-US" dirty="0"/>
          </a:p>
          <a:p>
            <a:endParaRPr lang="en-US" dirty="0"/>
          </a:p>
        </p:txBody>
      </p:sp>
    </p:spTree>
    <p:extLst>
      <p:ext uri="{BB962C8B-B14F-4D97-AF65-F5344CB8AC3E}">
        <p14:creationId xmlns:p14="http://schemas.microsoft.com/office/powerpoint/2010/main" val="242950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pPr marL="0" indent="0">
              <a:buNone/>
            </a:pPr>
            <a:r>
              <a:rPr lang="en-US" sz="3200" dirty="0" smtClean="0"/>
              <a:t>Based </a:t>
            </a:r>
            <a:r>
              <a:rPr lang="en-US" sz="3200" dirty="0"/>
              <a:t>off of character connections, and inferences you have made with your group, what do you predict will happen to the characters in Troy?</a:t>
            </a:r>
            <a:r>
              <a:rPr lang="en-US" sz="3200" b="1" dirty="0"/>
              <a:t> Answer in complete sentences with evidence from 2 team text selections.            </a:t>
            </a:r>
            <a:endParaRPr lang="en-US" sz="3200" dirty="0"/>
          </a:p>
          <a:p>
            <a:endParaRPr lang="en-US" dirty="0"/>
          </a:p>
        </p:txBody>
      </p:sp>
    </p:spTree>
    <p:extLst>
      <p:ext uri="{BB962C8B-B14F-4D97-AF65-F5344CB8AC3E}">
        <p14:creationId xmlns:p14="http://schemas.microsoft.com/office/powerpoint/2010/main" val="2610287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Freewrite</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Create a chart of characters from “Black Ships Before Troy”</a:t>
            </a:r>
          </a:p>
          <a:p>
            <a:endParaRPr lang="en-US" sz="2400" dirty="0"/>
          </a:p>
          <a:p>
            <a:pPr marL="0" indent="0">
              <a:buNone/>
            </a:pPr>
            <a:r>
              <a:rPr lang="en-US" sz="2400" dirty="0" smtClean="0"/>
              <a:t>Characters that Change                   Characters that don’t change</a:t>
            </a:r>
          </a:p>
          <a:p>
            <a:pPr marL="0" indent="0">
              <a:buNone/>
            </a:pPr>
            <a:r>
              <a:rPr lang="en-US" sz="2400" dirty="0"/>
              <a:t> </a:t>
            </a:r>
            <a:r>
              <a:rPr lang="en-US" sz="2400" dirty="0" smtClean="0"/>
              <a:t>     (Dynamic/Round)                                         (Static/Flat)</a:t>
            </a:r>
          </a:p>
        </p:txBody>
      </p:sp>
    </p:spTree>
    <p:extLst>
      <p:ext uri="{BB962C8B-B14F-4D97-AF65-F5344CB8AC3E}">
        <p14:creationId xmlns:p14="http://schemas.microsoft.com/office/powerpoint/2010/main" val="2146501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Your Thinking</a:t>
            </a:r>
            <a:endParaRPr lang="en-US" dirty="0"/>
          </a:p>
        </p:txBody>
      </p:sp>
      <p:sp>
        <p:nvSpPr>
          <p:cNvPr id="6" name="Content Placeholder 5"/>
          <p:cNvSpPr>
            <a:spLocks noGrp="1"/>
          </p:cNvSpPr>
          <p:nvPr>
            <p:ph idx="1"/>
          </p:nvPr>
        </p:nvSpPr>
        <p:spPr/>
        <p:txBody>
          <a:bodyPr>
            <a:normAutofit/>
          </a:bodyPr>
          <a:lstStyle/>
          <a:p>
            <a:r>
              <a:rPr lang="en-US" sz="4000" dirty="0" smtClean="0"/>
              <a:t>“Black Ships Before Troy”</a:t>
            </a:r>
            <a:endParaRPr lang="en-US" sz="4000" dirty="0"/>
          </a:p>
        </p:txBody>
      </p:sp>
    </p:spTree>
    <p:extLst>
      <p:ext uri="{BB962C8B-B14F-4D97-AF65-F5344CB8AC3E}">
        <p14:creationId xmlns:p14="http://schemas.microsoft.com/office/powerpoint/2010/main" val="257382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a:bodyPr>
          <a:lstStyle/>
          <a:p>
            <a:r>
              <a:rPr lang="en-US" sz="3200" b="1" dirty="0"/>
              <a:t>Figurative</a:t>
            </a:r>
            <a:r>
              <a:rPr lang="en-US" sz="3200" dirty="0"/>
              <a:t> (or </a:t>
            </a:r>
            <a:r>
              <a:rPr lang="en-US" sz="3200" b="1" dirty="0"/>
              <a:t>non-literal</a:t>
            </a:r>
            <a:r>
              <a:rPr lang="en-US" sz="3200" dirty="0"/>
              <a:t>) </a:t>
            </a:r>
            <a:r>
              <a:rPr lang="en-US" sz="3200" b="1" dirty="0"/>
              <a:t>language</a:t>
            </a:r>
            <a:r>
              <a:rPr lang="en-US" sz="3200" dirty="0"/>
              <a:t> uses words deviating from their proper definitions in order to achieve a more complicated understanding or heightened effect. Figurative language is often achieved by presenting words in order for them to be equated, compared, or associated with other normally unrelated words or meanings.</a:t>
            </a:r>
            <a:endParaRPr lang="en-US" sz="3200" dirty="0"/>
          </a:p>
        </p:txBody>
      </p:sp>
    </p:spTree>
    <p:extLst>
      <p:ext uri="{BB962C8B-B14F-4D97-AF65-F5344CB8AC3E}">
        <p14:creationId xmlns:p14="http://schemas.microsoft.com/office/powerpoint/2010/main" val="2314724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Pretest</a:t>
            </a:r>
            <a:endParaRPr lang="en-US" dirty="0"/>
          </a:p>
        </p:txBody>
      </p:sp>
      <p:pic>
        <p:nvPicPr>
          <p:cNvPr id="4" name="Content Placeholder 3" descr="Figures of Speech | Feel free to print or use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5843" y="2120900"/>
            <a:ext cx="6266663" cy="4051300"/>
          </a:xfrm>
        </p:spPr>
      </p:pic>
    </p:spTree>
    <p:extLst>
      <p:ext uri="{BB962C8B-B14F-4D97-AF65-F5344CB8AC3E}">
        <p14:creationId xmlns:p14="http://schemas.microsoft.com/office/powerpoint/2010/main" val="2939190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Vocabulary</a:t>
            </a:r>
            <a:endParaRPr lang="en-US" dirty="0"/>
          </a:p>
        </p:txBody>
      </p:sp>
      <p:sp>
        <p:nvSpPr>
          <p:cNvPr id="3" name="Content Placeholder 2"/>
          <p:cNvSpPr>
            <a:spLocks noGrp="1"/>
          </p:cNvSpPr>
          <p:nvPr>
            <p:ph idx="1"/>
          </p:nvPr>
        </p:nvSpPr>
        <p:spPr/>
        <p:txBody>
          <a:bodyPr/>
          <a:lstStyle/>
          <a:p>
            <a:r>
              <a:rPr lang="en-US" sz="4800" dirty="0" smtClean="0"/>
              <a:t>Define it your own way</a:t>
            </a:r>
          </a:p>
          <a:p>
            <a:r>
              <a:rPr lang="en-US" sz="4800" dirty="0" smtClean="0"/>
              <a:t>Use it in a new sentence</a:t>
            </a:r>
          </a:p>
          <a:p>
            <a:r>
              <a:rPr lang="en-US" sz="4800" dirty="0" smtClean="0"/>
              <a:t>Illustrate the new word</a:t>
            </a:r>
          </a:p>
          <a:p>
            <a:endParaRPr lang="en-US" dirty="0"/>
          </a:p>
        </p:txBody>
      </p:sp>
    </p:spTree>
    <p:extLst>
      <p:ext uri="{BB962C8B-B14F-4D97-AF65-F5344CB8AC3E}">
        <p14:creationId xmlns:p14="http://schemas.microsoft.com/office/powerpoint/2010/main" val="4119158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Aghhhh</a:t>
            </a:r>
            <a:r>
              <a:rPr lang="en-US" dirty="0" smtClean="0"/>
              <a:t> We have a mystery</a:t>
            </a:r>
            <a:endParaRPr lang="en-US" dirty="0"/>
          </a:p>
        </p:txBody>
      </p:sp>
      <p:pic>
        <p:nvPicPr>
          <p:cNvPr id="9" name="Picture 8" descr="File:Mystery.png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565" y="1875744"/>
            <a:ext cx="7802881" cy="4083185"/>
          </a:xfrm>
          <a:prstGeom prst="rect">
            <a:avLst/>
          </a:prstGeom>
        </p:spPr>
      </p:pic>
    </p:spTree>
    <p:extLst>
      <p:ext uri="{BB962C8B-B14F-4D97-AF65-F5344CB8AC3E}">
        <p14:creationId xmlns:p14="http://schemas.microsoft.com/office/powerpoint/2010/main" val="231750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it?</a:t>
            </a:r>
            <a:endParaRPr lang="en-US" dirty="0"/>
          </a:p>
        </p:txBody>
      </p:sp>
      <p:sp>
        <p:nvSpPr>
          <p:cNvPr id="3" name="Content Placeholder 2"/>
          <p:cNvSpPr>
            <a:spLocks noGrp="1"/>
          </p:cNvSpPr>
          <p:nvPr>
            <p:ph idx="1"/>
          </p:nvPr>
        </p:nvSpPr>
        <p:spPr>
          <a:xfrm>
            <a:off x="1069848" y="1685109"/>
            <a:ext cx="10058400" cy="4487091"/>
          </a:xfrm>
        </p:spPr>
        <p:txBody>
          <a:bodyPr>
            <a:noAutofit/>
          </a:bodyPr>
          <a:lstStyle/>
          <a:p>
            <a:r>
              <a:rPr lang="en-US" sz="2400" dirty="0" smtClean="0"/>
              <a:t>There has been a terrible crime in the city of Troy! The city has been destroyed by a “firebrand.” </a:t>
            </a:r>
          </a:p>
          <a:p>
            <a:endParaRPr lang="en-US" sz="2400" dirty="0"/>
          </a:p>
          <a:p>
            <a:r>
              <a:rPr lang="en-US" sz="2400" dirty="0" smtClean="0"/>
              <a:t>Each person, in your team of archeologists, has uncovered a piece of evidence (on your desk in plastic coverings). Interpret your evidence with the close read questions and share evidence with your group</a:t>
            </a:r>
            <a:r>
              <a:rPr lang="en-US" sz="2400" dirty="0" smtClean="0"/>
              <a:t>. ANSWER THE CLOSE READ QUESTIONS ON YOUR POST-IT NOTES – STICK THEM TO THE PLASTIC COVERING</a:t>
            </a:r>
            <a:endParaRPr lang="en-US" sz="2400" dirty="0" smtClean="0"/>
          </a:p>
          <a:p>
            <a:endParaRPr lang="en-US" sz="2400" dirty="0"/>
          </a:p>
          <a:p>
            <a:r>
              <a:rPr lang="en-US" sz="2400" dirty="0" smtClean="0"/>
              <a:t>Together, make a list of possible character connections and make a prediction about what YOU THINK happened in Troy.</a:t>
            </a:r>
            <a:endParaRPr lang="en-US" sz="2400" dirty="0"/>
          </a:p>
        </p:txBody>
      </p:sp>
    </p:spTree>
    <p:extLst>
      <p:ext uri="{BB962C8B-B14F-4D97-AF65-F5344CB8AC3E}">
        <p14:creationId xmlns:p14="http://schemas.microsoft.com/office/powerpoint/2010/main" val="224302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Freewrite</a:t>
            </a:r>
            <a:endParaRPr lang="en-US" dirty="0"/>
          </a:p>
        </p:txBody>
      </p:sp>
      <p:sp>
        <p:nvSpPr>
          <p:cNvPr id="3" name="Content Placeholder 2"/>
          <p:cNvSpPr>
            <a:spLocks noGrp="1"/>
          </p:cNvSpPr>
          <p:nvPr>
            <p:ph idx="1"/>
          </p:nvPr>
        </p:nvSpPr>
        <p:spPr/>
        <p:txBody>
          <a:bodyPr>
            <a:normAutofit/>
          </a:bodyPr>
          <a:lstStyle/>
          <a:p>
            <a:r>
              <a:rPr lang="en-US" sz="4400" dirty="0" smtClean="0"/>
              <a:t>View the evidence. </a:t>
            </a:r>
            <a:r>
              <a:rPr lang="en-US" sz="4400" dirty="0"/>
              <a:t>What point of view is the story told from?</a:t>
            </a:r>
          </a:p>
        </p:txBody>
      </p:sp>
    </p:spTree>
    <p:extLst>
      <p:ext uri="{BB962C8B-B14F-4D97-AF65-F5344CB8AC3E}">
        <p14:creationId xmlns:p14="http://schemas.microsoft.com/office/powerpoint/2010/main" val="297493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2514"/>
            <a:ext cx="10058400" cy="5649686"/>
          </a:xfrm>
        </p:spPr>
        <p:txBody>
          <a:bodyPr>
            <a:normAutofit lnSpcReduction="10000"/>
          </a:bodyPr>
          <a:lstStyle/>
          <a:p>
            <a:r>
              <a:rPr lang="en-US" b="1" u="sng" dirty="0"/>
              <a:t>Group Member #1.) The Wedding Feast</a:t>
            </a:r>
            <a:endParaRPr lang="en-US" dirty="0"/>
          </a:p>
          <a:p>
            <a:r>
              <a:rPr lang="en-US" dirty="0"/>
              <a:t>IN THE HIGH and far-off days when men were heroes and walked with the gods, Peleus, king of the Myrmidons, took for his wife a sea nymph called Thetis, Thetis of the Silver Feet. Many guests came to their wedding feast, and among the mortal guests came all the gods of high Olympus. But as they sat feasting, one who had not been invited was suddenly in their midst: Eris, the goddess of discord. Yet here she was, all the same, and in her blackest mood, to avenge the insult.</a:t>
            </a:r>
          </a:p>
          <a:p>
            <a:r>
              <a:rPr lang="en-US" dirty="0"/>
              <a:t>       All she did—it seemed a small thing—was to toss down on the table a golden apple. Then she breathed upon the guests once, and vanished.</a:t>
            </a:r>
          </a:p>
          <a:p>
            <a:pPr lvl="0"/>
            <a:r>
              <a:rPr lang="en-US" b="1" dirty="0"/>
              <a:t>Why was Eris left out?</a:t>
            </a:r>
            <a:endParaRPr lang="en-US" dirty="0"/>
          </a:p>
          <a:p>
            <a:pPr lvl="0"/>
            <a:r>
              <a:rPr lang="en-US" b="1" dirty="0"/>
              <a:t>Why would Eris give them, the goddesses/gods who left her out, a golden apple?</a:t>
            </a:r>
            <a:endParaRPr lang="en-US" dirty="0"/>
          </a:p>
          <a:p>
            <a:pPr lvl="0"/>
            <a:r>
              <a:rPr lang="en-US" b="1" dirty="0"/>
              <a:t>What does an apple symbolize?</a:t>
            </a:r>
            <a:endParaRPr lang="en-US" dirty="0"/>
          </a:p>
          <a:p>
            <a:pPr lvl="0"/>
            <a:r>
              <a:rPr lang="en-US" b="1" dirty="0"/>
              <a:t>How might the message have been different if it were another fruit?</a:t>
            </a:r>
            <a:endParaRPr lang="en-US" dirty="0"/>
          </a:p>
          <a:p>
            <a:r>
              <a:rPr lang="en-US" b="1" dirty="0"/>
              <a:t>Since Eris is the goddess of discord, what do you predict will happen to the gods of high Olympus? What will happen in the mortal world as a result?</a:t>
            </a:r>
            <a:endParaRPr lang="en-US" dirty="0"/>
          </a:p>
        </p:txBody>
      </p:sp>
    </p:spTree>
    <p:extLst>
      <p:ext uri="{BB962C8B-B14F-4D97-AF65-F5344CB8AC3E}">
        <p14:creationId xmlns:p14="http://schemas.microsoft.com/office/powerpoint/2010/main" val="130597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2514"/>
            <a:ext cx="10058400" cy="5649686"/>
          </a:xfrm>
        </p:spPr>
        <p:txBody>
          <a:bodyPr>
            <a:normAutofit fontScale="92500" lnSpcReduction="20000"/>
          </a:bodyPr>
          <a:lstStyle/>
          <a:p>
            <a:pPr marL="0" indent="0">
              <a:buNone/>
            </a:pPr>
            <a:r>
              <a:rPr lang="en-US" b="1" u="sng" dirty="0"/>
              <a:t>Group Member #2.) The Golden Apple</a:t>
            </a:r>
            <a:endParaRPr lang="en-US" dirty="0"/>
          </a:p>
          <a:p>
            <a:r>
              <a:rPr lang="en-US" dirty="0"/>
              <a:t> 	The apple lay gleaming among the piled fruits and the brimming wine cups; and bending close to look at it, everyone could see the words “To the fairest” traced on its side.</a:t>
            </a:r>
          </a:p>
          <a:p>
            <a:r>
              <a:rPr lang="en-US" dirty="0"/>
              <a:t> Then the three greatest of the goddesses each claimed that it was hers. Hera claimed it as wife to Zeus, the All-father, and queen of all the gods. </a:t>
            </a:r>
            <a:r>
              <a:rPr lang="en-US" dirty="0" err="1"/>
              <a:t>Athene</a:t>
            </a:r>
            <a:r>
              <a:rPr lang="en-US" dirty="0"/>
              <a:t> claimed that she had the better right, for the beauty of wisdom such as hers surpassed all else. Aphrodite only smiled, and asked who had a better claim to beauty’s prize than the goddess of beauty herself.</a:t>
            </a:r>
          </a:p>
          <a:p>
            <a:r>
              <a:rPr lang="en-US" dirty="0"/>
              <a:t>       They fell to arguing among themselves; the argument became a quarrel, and the quarrel grew more and more bitter, and each called upon the assembled guests to judge between them. But the other guests refused, for they knew well enough that, whichever goddess they chose to receive the golden apple, they would make enemies of the other two.</a:t>
            </a:r>
          </a:p>
          <a:p>
            <a:pPr lvl="0"/>
            <a:r>
              <a:rPr lang="en-US" b="1" dirty="0"/>
              <a:t>Who is involved in the Golden Apple? </a:t>
            </a:r>
            <a:endParaRPr lang="en-US" dirty="0"/>
          </a:p>
          <a:p>
            <a:pPr lvl="0"/>
            <a:r>
              <a:rPr lang="en-US" b="1" dirty="0"/>
              <a:t>What other folktales does this Apple story remind you of?</a:t>
            </a:r>
            <a:endParaRPr lang="en-US" dirty="0"/>
          </a:p>
          <a:p>
            <a:pPr lvl="0"/>
            <a:r>
              <a:rPr lang="en-US" b="1" dirty="0"/>
              <a:t>What does an apple symbolize?</a:t>
            </a:r>
            <a:endParaRPr lang="en-US" dirty="0"/>
          </a:p>
          <a:p>
            <a:pPr lvl="0"/>
            <a:r>
              <a:rPr lang="en-US" b="1" dirty="0"/>
              <a:t>What does gold symbolize?</a:t>
            </a:r>
            <a:endParaRPr lang="en-US" dirty="0"/>
          </a:p>
          <a:p>
            <a:pPr lvl="0"/>
            <a:r>
              <a:rPr lang="en-US" b="1" dirty="0"/>
              <a:t>Why do these all-powerful goddesses want a golden apple?</a:t>
            </a:r>
            <a:endParaRPr lang="en-US" dirty="0"/>
          </a:p>
          <a:p>
            <a:pPr lvl="0"/>
            <a:r>
              <a:rPr lang="en-US" b="1" dirty="0"/>
              <a:t>Who do you think will be the fairest?</a:t>
            </a:r>
            <a:endParaRPr lang="en-US" dirty="0"/>
          </a:p>
        </p:txBody>
      </p:sp>
    </p:spTree>
    <p:extLst>
      <p:ext uri="{BB962C8B-B14F-4D97-AF65-F5344CB8AC3E}">
        <p14:creationId xmlns:p14="http://schemas.microsoft.com/office/powerpoint/2010/main" val="3856076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1833</TotalTime>
  <Words>1046</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Bookman Old Style</vt:lpstr>
      <vt:lpstr>Century Gothic</vt:lpstr>
      <vt:lpstr>Wingdings</vt:lpstr>
      <vt:lpstr>Wood Type</vt:lpstr>
      <vt:lpstr>Freewrite: What is figurative language?   Define and Come up with 3 examples</vt:lpstr>
      <vt:lpstr>Figurative Language</vt:lpstr>
      <vt:lpstr>Pretest</vt:lpstr>
      <vt:lpstr>Warm-Up: Vocabulary</vt:lpstr>
      <vt:lpstr>Aghhhh We have a mystery</vt:lpstr>
      <vt:lpstr>Who did it?</vt:lpstr>
      <vt:lpstr>Freewrite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Exit Ticket</vt:lpstr>
      <vt:lpstr>Freewrite:</vt:lpstr>
      <vt:lpstr>Hold Your Thinking</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Kelleher, Kaitlyn A</dc:creator>
  <cp:lastModifiedBy>Kelleher, Kaitlyn A</cp:lastModifiedBy>
  <cp:revision>12</cp:revision>
  <cp:lastPrinted>2018-11-20T16:38:17Z</cp:lastPrinted>
  <dcterms:created xsi:type="dcterms:W3CDTF">2018-11-20T16:34:25Z</dcterms:created>
  <dcterms:modified xsi:type="dcterms:W3CDTF">2018-11-27T15:06:15Z</dcterms:modified>
</cp:coreProperties>
</file>