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66" r:id="rId4"/>
    <p:sldId id="268" r:id="rId5"/>
    <p:sldId id="269" r:id="rId6"/>
    <p:sldId id="272" r:id="rId7"/>
    <p:sldId id="271" r:id="rId8"/>
    <p:sldId id="273" r:id="rId9"/>
    <p:sldId id="274" r:id="rId10"/>
    <p:sldId id="275" r:id="rId11"/>
    <p:sldId id="276" r:id="rId12"/>
    <p:sldId id="277" r:id="rId13"/>
    <p:sldId id="270" r:id="rId14"/>
    <p:sldId id="257" r:id="rId15"/>
    <p:sldId id="258" r:id="rId16"/>
    <p:sldId id="259" r:id="rId17"/>
    <p:sldId id="260" r:id="rId18"/>
    <p:sldId id="261" r:id="rId19"/>
    <p:sldId id="262" r:id="rId20"/>
    <p:sldId id="263" r:id="rId21"/>
    <p:sldId id="265" r:id="rId22"/>
    <p:sldId id="278" r:id="rId23"/>
    <p:sldId id="281" r:id="rId24"/>
    <p:sldId id="279" r:id="rId25"/>
    <p:sldId id="280" r:id="rId26"/>
    <p:sldId id="284" r:id="rId27"/>
    <p:sldId id="285" r:id="rId28"/>
    <p:sldId id="286" r:id="rId29"/>
    <p:sldId id="287" r:id="rId30"/>
    <p:sldId id="288" r:id="rId31"/>
    <p:sldId id="282" r:id="rId32"/>
    <p:sldId id="283" r:id="rId3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10/21/2018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10/21/2018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10/21/2018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10/21/2018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October 22, 2018</a:t>
            </a:r>
            <a:endParaRPr lang="en-US" dirty="0"/>
          </a:p>
        </p:txBody>
      </p:sp>
      <p:sp>
        <p:nvSpPr>
          <p:cNvPr id="3" name="Subtitle 2"/>
          <p:cNvSpPr>
            <a:spLocks noGrp="1"/>
          </p:cNvSpPr>
          <p:nvPr>
            <p:ph type="subTitle" idx="1"/>
          </p:nvPr>
        </p:nvSpPr>
        <p:spPr/>
        <p:txBody>
          <a:bodyPr/>
          <a:lstStyle/>
          <a:p>
            <a:r>
              <a:rPr lang="en-US" dirty="0" smtClean="0"/>
              <a:t>Language Arts</a:t>
            </a:r>
            <a:endParaRPr lang="en-US" dirty="0"/>
          </a:p>
        </p:txBody>
      </p:sp>
    </p:spTree>
    <p:extLst>
      <p:ext uri="{BB962C8B-B14F-4D97-AF65-F5344CB8AC3E}">
        <p14:creationId xmlns:p14="http://schemas.microsoft.com/office/powerpoint/2010/main" val="412564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a:t>
            </a:r>
            <a:endParaRPr lang="en-US" dirty="0"/>
          </a:p>
        </p:txBody>
      </p:sp>
      <p:sp>
        <p:nvSpPr>
          <p:cNvPr id="3" name="Content Placeholder 2"/>
          <p:cNvSpPr>
            <a:spLocks noGrp="1"/>
          </p:cNvSpPr>
          <p:nvPr>
            <p:ph idx="1"/>
          </p:nvPr>
        </p:nvSpPr>
        <p:spPr/>
        <p:txBody>
          <a:bodyPr>
            <a:normAutofit/>
          </a:bodyPr>
          <a:lstStyle/>
          <a:p>
            <a:r>
              <a:rPr lang="en-US" sz="3600" dirty="0" smtClean="0"/>
              <a:t>The leader’s job is to help all group members get their jobs done or help make decisions for the group. Only one person can be the leader, but the leader can help do other jobs.</a:t>
            </a:r>
          </a:p>
          <a:p>
            <a:pPr marL="0" indent="0">
              <a:buNone/>
            </a:pPr>
            <a:endParaRPr lang="en-US" sz="3600" dirty="0"/>
          </a:p>
        </p:txBody>
      </p:sp>
    </p:spTree>
    <p:extLst>
      <p:ext uri="{BB962C8B-B14F-4D97-AF65-F5344CB8AC3E}">
        <p14:creationId xmlns:p14="http://schemas.microsoft.com/office/powerpoint/2010/main" val="1217194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manager</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The job of the time manager is to keep track of how much time is left for the task or how much more time the group needs to complete the task.</a:t>
            </a:r>
          </a:p>
          <a:p>
            <a:endParaRPr lang="en-US" sz="3600" dirty="0"/>
          </a:p>
          <a:p>
            <a:r>
              <a:rPr lang="en-US" sz="3600" dirty="0" smtClean="0"/>
              <a:t>The time manager can work together with the leader and recorder to make sure everyone is asking questions and completing their jobs.</a:t>
            </a:r>
            <a:endParaRPr lang="en-US" sz="3600" dirty="0"/>
          </a:p>
        </p:txBody>
      </p:sp>
    </p:spTree>
    <p:extLst>
      <p:ext uri="{BB962C8B-B14F-4D97-AF65-F5344CB8AC3E}">
        <p14:creationId xmlns:p14="http://schemas.microsoft.com/office/powerpoint/2010/main" val="300074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manager</a:t>
            </a:r>
            <a:endParaRPr lang="en-US" dirty="0"/>
          </a:p>
        </p:txBody>
      </p:sp>
      <p:sp>
        <p:nvSpPr>
          <p:cNvPr id="3" name="Content Placeholder 2"/>
          <p:cNvSpPr>
            <a:spLocks noGrp="1"/>
          </p:cNvSpPr>
          <p:nvPr>
            <p:ph idx="1"/>
          </p:nvPr>
        </p:nvSpPr>
        <p:spPr/>
        <p:txBody>
          <a:bodyPr>
            <a:normAutofit/>
          </a:bodyPr>
          <a:lstStyle/>
          <a:p>
            <a:r>
              <a:rPr lang="en-US" sz="3600" dirty="0" smtClean="0"/>
              <a:t>The materials manager is responsible for picking up or collecting any materials needed by the group (folders and etc.)</a:t>
            </a:r>
          </a:p>
          <a:p>
            <a:endParaRPr lang="en-US" sz="3600" dirty="0"/>
          </a:p>
          <a:p>
            <a:r>
              <a:rPr lang="en-US" sz="3600" dirty="0" smtClean="0"/>
              <a:t>The materials manager is also responsible for asking Ms. Kate for any needed supplies.</a:t>
            </a:r>
          </a:p>
          <a:p>
            <a:endParaRPr lang="en-US" sz="3600" dirty="0"/>
          </a:p>
          <a:p>
            <a:endParaRPr lang="en-US" sz="3600" dirty="0"/>
          </a:p>
        </p:txBody>
      </p:sp>
    </p:spTree>
    <p:extLst>
      <p:ext uri="{BB962C8B-B14F-4D97-AF65-F5344CB8AC3E}">
        <p14:creationId xmlns:p14="http://schemas.microsoft.com/office/powerpoint/2010/main" val="111906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whole group discussions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We quietly listen to other ideas (even if we don’t agree)</a:t>
            </a:r>
          </a:p>
          <a:p>
            <a:pPr>
              <a:buFont typeface="Arial" panose="020B0604020202020204" pitchFamily="34" charset="0"/>
              <a:buChar char="•"/>
            </a:pPr>
            <a:r>
              <a:rPr lang="en-US" sz="3200" dirty="0" smtClean="0"/>
              <a:t>Our electronics are off and away (unless we ask)</a:t>
            </a:r>
          </a:p>
          <a:p>
            <a:pPr>
              <a:buFont typeface="Arial" panose="020B0604020202020204" pitchFamily="34" charset="0"/>
              <a:buChar char="•"/>
            </a:pPr>
            <a:r>
              <a:rPr lang="en-US" sz="3200" dirty="0" smtClean="0"/>
              <a:t>We will raise our hands if we have a question or comment (must take turns talking)</a:t>
            </a:r>
          </a:p>
          <a:p>
            <a:pPr>
              <a:buFont typeface="Arial" panose="020B0604020202020204" pitchFamily="34" charset="0"/>
              <a:buChar char="•"/>
            </a:pPr>
            <a:r>
              <a:rPr lang="en-US" sz="3200" dirty="0" smtClean="0"/>
              <a:t>We stay seated</a:t>
            </a:r>
          </a:p>
        </p:txBody>
      </p:sp>
    </p:spTree>
    <p:extLst>
      <p:ext uri="{BB962C8B-B14F-4D97-AF65-F5344CB8AC3E}">
        <p14:creationId xmlns:p14="http://schemas.microsoft.com/office/powerpoint/2010/main" val="31190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Survival island</a:t>
            </a:r>
            <a:endParaRPr lang="en-US" dirty="0"/>
          </a:p>
        </p:txBody>
      </p:sp>
      <p:pic>
        <p:nvPicPr>
          <p:cNvPr id="4" name="Content Placeholder 3" descr="Denuncia a British Airways por llevarle de vacaciones a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4114" y="1694785"/>
            <a:ext cx="8595360" cy="4477415"/>
          </a:xfrm>
        </p:spPr>
      </p:pic>
    </p:spTree>
    <p:extLst>
      <p:ext uri="{BB962C8B-B14F-4D97-AF65-F5344CB8AC3E}">
        <p14:creationId xmlns:p14="http://schemas.microsoft.com/office/powerpoint/2010/main" val="1517256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Oh no! You have become stuck on a deserted island where there are just palm trees and a freshwater stream. There are no other people, but the good news is you managed to find a giant crate full of items that can help you survive. The bad news is that you only have time to grab 5 of the items before the crate sails away forever. Circle the 5 items you would grab.</a:t>
            </a:r>
            <a:endParaRPr lang="en-US" sz="3200" b="1" dirty="0"/>
          </a:p>
        </p:txBody>
      </p:sp>
    </p:spTree>
    <p:extLst>
      <p:ext uri="{BB962C8B-B14F-4D97-AF65-F5344CB8AC3E}">
        <p14:creationId xmlns:p14="http://schemas.microsoft.com/office/powerpoint/2010/main" val="1086608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Wow! Something amazing has happened! You have run into another castaway. The bad news is a huge tropical storm has washed away some off the items you and your new friend collected. You can only keep 5 items between the two of you. Compare your items and choose 5 to keep. Write them on the lines below.</a:t>
            </a:r>
            <a:endParaRPr lang="en-US" sz="3200" b="1" dirty="0"/>
          </a:p>
        </p:txBody>
      </p:sp>
    </p:spTree>
    <p:extLst>
      <p:ext uri="{BB962C8B-B14F-4D97-AF65-F5344CB8AC3E}">
        <p14:creationId xmlns:p14="http://schemas.microsoft.com/office/powerpoint/2010/main" val="1298288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How did you make your choices? What things did you do to make decisions? Write these ideas on the lines below.</a:t>
            </a:r>
            <a:endParaRPr lang="en-US" sz="3200" b="1" dirty="0"/>
          </a:p>
        </p:txBody>
      </p:sp>
    </p:spTree>
    <p:extLst>
      <p:ext uri="{BB962C8B-B14F-4D97-AF65-F5344CB8AC3E}">
        <p14:creationId xmlns:p14="http://schemas.microsoft.com/office/powerpoint/2010/main" val="1561649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Wow! Something amazing has happened! You and your castaway friend have found another pair of castaways. Now you should have room for 10 items, but the bad news is a giant monkey came in the middle of the night and took some off the items you and your new friends owned. You can only keep 5 items between the group. Compare your items and choose 5 to keep. Write them on the lines.</a:t>
            </a:r>
            <a:endParaRPr lang="en-US" sz="3200" b="1" dirty="0"/>
          </a:p>
        </p:txBody>
      </p:sp>
    </p:spTree>
    <p:extLst>
      <p:ext uri="{BB962C8B-B14F-4D97-AF65-F5344CB8AC3E}">
        <p14:creationId xmlns:p14="http://schemas.microsoft.com/office/powerpoint/2010/main" val="111500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How did you make your choices? What things did you do to make decisions? Write these ideas on the lines below.</a:t>
            </a:r>
            <a:endParaRPr lang="en-US" sz="3200" b="1" dirty="0"/>
          </a:p>
        </p:txBody>
      </p:sp>
    </p:spTree>
    <p:extLst>
      <p:ext uri="{BB962C8B-B14F-4D97-AF65-F5344CB8AC3E}">
        <p14:creationId xmlns:p14="http://schemas.microsoft.com/office/powerpoint/2010/main" val="90040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Leonardo Da Vinci</a:t>
            </a:r>
            <a:endParaRPr lang="en-US" dirty="0"/>
          </a:p>
        </p:txBody>
      </p:sp>
      <p:sp>
        <p:nvSpPr>
          <p:cNvPr id="3" name="Content Placeholder 2"/>
          <p:cNvSpPr>
            <a:spLocks noGrp="1"/>
          </p:cNvSpPr>
          <p:nvPr>
            <p:ph idx="1"/>
          </p:nvPr>
        </p:nvSpPr>
        <p:spPr/>
        <p:txBody>
          <a:bodyPr>
            <a:normAutofit/>
          </a:bodyPr>
          <a:lstStyle/>
          <a:p>
            <a:pPr marL="0" indent="0">
              <a:buNone/>
            </a:pPr>
            <a:r>
              <a:rPr lang="en-US" sz="4800" i="1" dirty="0" smtClean="0"/>
              <a:t>“Nothing can be loved or hated unless it is first understood”</a:t>
            </a:r>
            <a:endParaRPr lang="en-US" sz="4800" i="1" dirty="0"/>
          </a:p>
        </p:txBody>
      </p:sp>
    </p:spTree>
    <p:extLst>
      <p:ext uri="{BB962C8B-B14F-4D97-AF65-F5344CB8AC3E}">
        <p14:creationId xmlns:p14="http://schemas.microsoft.com/office/powerpoint/2010/main" val="3138307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t>What is the world coming to?! You have been rescued and the world wants to hear your amazing story of survival. Everything you’ve had with you on the island is going to be put in the museum on display as part of an amazing exhibit. Your group discovers they are just tone of many groups found on the island. Now you should have room for lots of items, but the bad news is there is only room on the helicopter for 5...</a:t>
            </a:r>
          </a:p>
          <a:p>
            <a:pPr marL="0" indent="0">
              <a:buNone/>
            </a:pPr>
            <a:endParaRPr lang="en-US" sz="3200" b="1" dirty="0"/>
          </a:p>
        </p:txBody>
      </p:sp>
    </p:spTree>
    <p:extLst>
      <p:ext uri="{BB962C8B-B14F-4D97-AF65-F5344CB8AC3E}">
        <p14:creationId xmlns:p14="http://schemas.microsoft.com/office/powerpoint/2010/main" val="1920947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Island</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What are your final 5</a:t>
            </a:r>
          </a:p>
          <a:p>
            <a:pPr marL="0" indent="0">
              <a:buNone/>
            </a:pPr>
            <a:endParaRPr lang="en-US" sz="3200" b="1" dirty="0"/>
          </a:p>
          <a:p>
            <a:pPr marL="0" indent="0">
              <a:buNone/>
            </a:pPr>
            <a:r>
              <a:rPr lang="en-US" sz="3200" b="1" dirty="0" smtClean="0"/>
              <a:t>How did the whole group make these choices? What things did we do to make decisions? Write these ideas on the lines.</a:t>
            </a:r>
            <a:endParaRPr lang="en-US" sz="3200" b="1" dirty="0"/>
          </a:p>
        </p:txBody>
      </p:sp>
    </p:spTree>
    <p:extLst>
      <p:ext uri="{BB962C8B-B14F-4D97-AF65-F5344CB8AC3E}">
        <p14:creationId xmlns:p14="http://schemas.microsoft.com/office/powerpoint/2010/main" val="4263078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201783"/>
          </a:xfrm>
        </p:spPr>
        <p:txBody>
          <a:bodyPr/>
          <a:lstStyle/>
          <a:p>
            <a:r>
              <a:rPr lang="en-US" dirty="0" smtClean="0"/>
              <a:t>Draw me: Sheep on the island</a:t>
            </a:r>
            <a:endParaRPr lang="en-US" dirty="0"/>
          </a:p>
        </p:txBody>
      </p:sp>
      <p:pic>
        <p:nvPicPr>
          <p:cNvPr id="6" name="Content Placeholder 5" descr="Teaching a Plot Diagram in a Weird Way… – Special 2 M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576" y="809896"/>
            <a:ext cx="11430001" cy="6348549"/>
          </a:xfrm>
        </p:spPr>
      </p:pic>
    </p:spTree>
    <p:extLst>
      <p:ext uri="{BB962C8B-B14F-4D97-AF65-F5344CB8AC3E}">
        <p14:creationId xmlns:p14="http://schemas.microsoft.com/office/powerpoint/2010/main" val="12000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PREVIEW FOR BONE </a:t>
            </a:r>
            <a:r>
              <a:rPr lang="en-US" dirty="0" err="1" smtClean="0"/>
              <a:t>bLACK</a:t>
            </a:r>
            <a:endParaRPr lang="en-US" dirty="0"/>
          </a:p>
        </p:txBody>
      </p:sp>
      <p:sp>
        <p:nvSpPr>
          <p:cNvPr id="3" name="Content Placeholder 2"/>
          <p:cNvSpPr>
            <a:spLocks noGrp="1"/>
          </p:cNvSpPr>
          <p:nvPr>
            <p:ph idx="1"/>
          </p:nvPr>
        </p:nvSpPr>
        <p:spPr/>
        <p:txBody>
          <a:bodyPr/>
          <a:lstStyle/>
          <a:p>
            <a:r>
              <a:rPr lang="en-US" sz="3200" dirty="0" smtClean="0"/>
              <a:t>VOCABULARY TERM</a:t>
            </a:r>
          </a:p>
          <a:p>
            <a:r>
              <a:rPr lang="en-US" sz="3200" dirty="0" smtClean="0"/>
              <a:t>DEFINE IT IN YOUR OWN WORDS</a:t>
            </a:r>
          </a:p>
          <a:p>
            <a:r>
              <a:rPr lang="en-US" sz="3200" dirty="0" smtClean="0"/>
              <a:t>USE THE WORD IN A NEW SENTENCE</a:t>
            </a:r>
          </a:p>
          <a:p>
            <a:r>
              <a:rPr lang="en-US" sz="3200" dirty="0" smtClean="0"/>
              <a:t>ILLUSTRATE THIS NEW SENTENCE</a:t>
            </a:r>
          </a:p>
          <a:p>
            <a:endParaRPr lang="en-US" dirty="0"/>
          </a:p>
        </p:txBody>
      </p:sp>
    </p:spTree>
    <p:extLst>
      <p:ext uri="{BB962C8B-B14F-4D97-AF65-F5344CB8AC3E}">
        <p14:creationId xmlns:p14="http://schemas.microsoft.com/office/powerpoint/2010/main" val="853596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has been a leak..</a:t>
            </a:r>
            <a:endParaRPr lang="en-US" dirty="0"/>
          </a:p>
        </p:txBody>
      </p:sp>
      <p:sp>
        <p:nvSpPr>
          <p:cNvPr id="5" name="Text Placeholder 4"/>
          <p:cNvSpPr>
            <a:spLocks noGrp="1"/>
          </p:cNvSpPr>
          <p:nvPr>
            <p:ph type="body" idx="1"/>
          </p:nvPr>
        </p:nvSpPr>
        <p:spPr/>
        <p:txBody>
          <a:bodyPr/>
          <a:lstStyle/>
          <a:p>
            <a:r>
              <a:rPr lang="en-US" dirty="0" smtClean="0"/>
              <a:t>Our story…</a:t>
            </a:r>
            <a:endParaRPr lang="en-US" dirty="0"/>
          </a:p>
        </p:txBody>
      </p:sp>
      <p:sp>
        <p:nvSpPr>
          <p:cNvPr id="6" name="Content Placeholder 5"/>
          <p:cNvSpPr>
            <a:spLocks noGrp="1"/>
          </p:cNvSpPr>
          <p:nvPr>
            <p:ph sz="half" idx="2"/>
          </p:nvPr>
        </p:nvSpPr>
        <p:spPr/>
        <p:txBody>
          <a:bodyPr>
            <a:noAutofit/>
          </a:bodyPr>
          <a:lstStyle/>
          <a:p>
            <a:pPr marL="0" indent="0">
              <a:buNone/>
            </a:pPr>
            <a:r>
              <a:rPr lang="en-US" sz="2400" dirty="0" smtClean="0"/>
              <a:t>HAS DRIPPED ONTO YOUR DESKS!</a:t>
            </a:r>
            <a:endParaRPr lang="en-US" sz="2400" dirty="0"/>
          </a:p>
          <a:p>
            <a:pPr marL="0" indent="0">
              <a:buNone/>
            </a:pPr>
            <a:r>
              <a:rPr lang="en-US" sz="2400" dirty="0" smtClean="0"/>
              <a:t>EACH GROUP MEMBER HAS A DIFFERENT PIECE OF THE PUZZLE. WHAT IS THE TOPIC AND THEME? </a:t>
            </a:r>
          </a:p>
          <a:p>
            <a:pPr marL="0" indent="0">
              <a:buNone/>
            </a:pPr>
            <a:endParaRPr lang="en-US" sz="2400" dirty="0" smtClean="0"/>
          </a:p>
          <a:p>
            <a:pPr marL="0" indent="0">
              <a:buNone/>
            </a:pPr>
            <a:r>
              <a:rPr lang="en-US" sz="2400" dirty="0" smtClean="0"/>
              <a:t>ANSWER YOUR PIECE’S QUESTIONS WITH A POST-IT</a:t>
            </a:r>
            <a:endParaRPr lang="en-US" sz="2400"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pic>
        <p:nvPicPr>
          <p:cNvPr id="4" name="Content Placeholder 3" descr="Contro il cancro con un sorriso: ottobre 2016"/>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099047" y="1934771"/>
            <a:ext cx="4769249" cy="4874896"/>
          </a:xfrm>
        </p:spPr>
      </p:pic>
    </p:spTree>
    <p:extLst>
      <p:ext uri="{BB962C8B-B14F-4D97-AF65-F5344CB8AC3E}">
        <p14:creationId xmlns:p14="http://schemas.microsoft.com/office/powerpoint/2010/main" val="1608971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has been a leak..</a:t>
            </a:r>
            <a:endParaRPr lang="en-US" dirty="0"/>
          </a:p>
        </p:txBody>
      </p:sp>
      <p:sp>
        <p:nvSpPr>
          <p:cNvPr id="5" name="Text Placeholder 4"/>
          <p:cNvSpPr>
            <a:spLocks noGrp="1"/>
          </p:cNvSpPr>
          <p:nvPr>
            <p:ph type="body" idx="1"/>
          </p:nvPr>
        </p:nvSpPr>
        <p:spPr/>
        <p:txBody>
          <a:bodyPr/>
          <a:lstStyle/>
          <a:p>
            <a:r>
              <a:rPr lang="en-US" dirty="0" smtClean="0"/>
              <a:t>Our story…</a:t>
            </a:r>
            <a:endParaRPr lang="en-US" dirty="0"/>
          </a:p>
        </p:txBody>
      </p:sp>
      <p:sp>
        <p:nvSpPr>
          <p:cNvPr id="6" name="Content Placeholder 5"/>
          <p:cNvSpPr>
            <a:spLocks noGrp="1"/>
          </p:cNvSpPr>
          <p:nvPr>
            <p:ph sz="half" idx="2"/>
          </p:nvPr>
        </p:nvSpPr>
        <p:spPr/>
        <p:txBody>
          <a:bodyPr>
            <a:normAutofit/>
          </a:bodyPr>
          <a:lstStyle/>
          <a:p>
            <a:pPr marL="0" indent="0">
              <a:buNone/>
            </a:pPr>
            <a:r>
              <a:rPr lang="en-US" sz="4000" dirty="0" smtClean="0"/>
              <a:t>CAN YOU PUT THE PUZZLE PIECES IN ORDER?</a:t>
            </a:r>
            <a:endParaRPr lang="en-US" sz="4000"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a:p>
        </p:txBody>
      </p:sp>
      <p:pic>
        <p:nvPicPr>
          <p:cNvPr id="4" name="Content Placeholder 3" descr="Contro il cancro con un sorriso: ottobre 2016"/>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099047" y="1934771"/>
            <a:ext cx="4769249" cy="4874896"/>
          </a:xfrm>
        </p:spPr>
      </p:pic>
    </p:spTree>
    <p:extLst>
      <p:ext uri="{BB962C8B-B14F-4D97-AF65-F5344CB8AC3E}">
        <p14:creationId xmlns:p14="http://schemas.microsoft.com/office/powerpoint/2010/main" val="2629496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069848" y="535577"/>
            <a:ext cx="10058400" cy="5636623"/>
          </a:xfrm>
        </p:spPr>
        <p:txBody>
          <a:bodyPr>
            <a:normAutofit fontScale="92500" lnSpcReduction="20000"/>
          </a:bodyPr>
          <a:lstStyle/>
          <a:p>
            <a:pPr marL="0" indent="0">
              <a:buNone/>
            </a:pPr>
            <a:r>
              <a:rPr lang="en-US" sz="4000" b="1" u="sng" dirty="0"/>
              <a:t>Group Member #1.)</a:t>
            </a:r>
            <a:endParaRPr lang="en-US" sz="4000" dirty="0"/>
          </a:p>
          <a:p>
            <a:pPr marL="0" indent="0">
              <a:buNone/>
            </a:pPr>
            <a:r>
              <a:rPr lang="en-US" sz="4000" dirty="0"/>
              <a:t>“She was closest to her brother. Not only were they just months apart in age but they looked alike. They looked like twins even though he was older. Like twins they shared the same dreams and longings, the same devotion to one another.”</a:t>
            </a:r>
          </a:p>
          <a:p>
            <a:pPr lvl="0"/>
            <a:r>
              <a:rPr lang="en-US" sz="4000" b="1" dirty="0"/>
              <a:t>What point of view is this story told in?</a:t>
            </a:r>
            <a:endParaRPr lang="en-US" sz="4000" dirty="0"/>
          </a:p>
          <a:p>
            <a:pPr lvl="0"/>
            <a:r>
              <a:rPr lang="en-US" sz="4000" b="1" dirty="0"/>
              <a:t>What do you think the topic is?</a:t>
            </a:r>
            <a:endParaRPr lang="en-US" sz="4000" dirty="0"/>
          </a:p>
          <a:p>
            <a:pPr lvl="0"/>
            <a:r>
              <a:rPr lang="en-US" sz="4000" b="1" dirty="0"/>
              <a:t>What do we learn about the topic (what is the theme)? </a:t>
            </a:r>
            <a:endParaRPr lang="en-US" sz="4000" dirty="0"/>
          </a:p>
          <a:p>
            <a:endParaRPr lang="en-US" dirty="0"/>
          </a:p>
        </p:txBody>
      </p:sp>
    </p:spTree>
    <p:extLst>
      <p:ext uri="{BB962C8B-B14F-4D97-AF65-F5344CB8AC3E}">
        <p14:creationId xmlns:p14="http://schemas.microsoft.com/office/powerpoint/2010/main" val="3214751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83326"/>
            <a:ext cx="10058400" cy="5688874"/>
          </a:xfrm>
        </p:spPr>
        <p:txBody>
          <a:bodyPr>
            <a:normAutofit fontScale="92500" lnSpcReduction="20000"/>
          </a:bodyPr>
          <a:lstStyle/>
          <a:p>
            <a:pPr marL="0" indent="0">
              <a:buNone/>
            </a:pPr>
            <a:r>
              <a:rPr lang="en-US" sz="4000" b="1" u="sng" dirty="0"/>
              <a:t>Group Member #2.)</a:t>
            </a:r>
            <a:endParaRPr lang="en-US" sz="4000" dirty="0"/>
          </a:p>
          <a:p>
            <a:pPr marL="0" indent="0">
              <a:buNone/>
            </a:pPr>
            <a:r>
              <a:rPr lang="en-US" sz="4000" dirty="0"/>
              <a:t> “Strangely enough it was a toy that separated them, that forced upon them different roles, different identities. She remembered the toy – a bright red wagon. They shared possession of it but they had different roles in relationship to it. She was to ride in the red wagon and he was to pull it.”</a:t>
            </a:r>
          </a:p>
          <a:p>
            <a:pPr lvl="0"/>
            <a:r>
              <a:rPr lang="en-US" sz="4000" b="1" dirty="0"/>
              <a:t>What point of view is this story told in?</a:t>
            </a:r>
            <a:endParaRPr lang="en-US" sz="4000" dirty="0"/>
          </a:p>
          <a:p>
            <a:pPr lvl="0"/>
            <a:r>
              <a:rPr lang="en-US" sz="4000" b="1" dirty="0"/>
              <a:t>What do you think the topic is?</a:t>
            </a:r>
            <a:endParaRPr lang="en-US" sz="4000" dirty="0"/>
          </a:p>
          <a:p>
            <a:pPr lvl="0"/>
            <a:r>
              <a:rPr lang="en-US" sz="4000" b="1" dirty="0"/>
              <a:t>What do we learn about the topic (what is the theme)?</a:t>
            </a:r>
            <a:endParaRPr lang="en-US" sz="4000" dirty="0"/>
          </a:p>
          <a:p>
            <a:endParaRPr lang="en-US" dirty="0"/>
          </a:p>
        </p:txBody>
      </p:sp>
    </p:spTree>
    <p:extLst>
      <p:ext uri="{BB962C8B-B14F-4D97-AF65-F5344CB8AC3E}">
        <p14:creationId xmlns:p14="http://schemas.microsoft.com/office/powerpoint/2010/main" val="1367144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8640"/>
            <a:ext cx="10058400" cy="5623560"/>
          </a:xfrm>
        </p:spPr>
        <p:txBody>
          <a:bodyPr>
            <a:normAutofit fontScale="85000" lnSpcReduction="20000"/>
          </a:bodyPr>
          <a:lstStyle/>
          <a:p>
            <a:pPr marL="0" indent="0">
              <a:buNone/>
            </a:pPr>
            <a:r>
              <a:rPr lang="en-US" sz="4000" b="1" u="sng" dirty="0"/>
              <a:t>Group Member #3.)</a:t>
            </a:r>
            <a:endParaRPr lang="en-US" sz="4000" dirty="0"/>
          </a:p>
          <a:p>
            <a:pPr marL="0" indent="0">
              <a:buNone/>
            </a:pPr>
            <a:r>
              <a:rPr lang="en-US" sz="4000" dirty="0"/>
              <a:t>“She was to ride in it because she was a girl – a princess whom some rich prince would come seeking, take away to his palace, and keep her there in splendor forever. He was to pull because he was a boy – a would-be prince who would do all the hard work, slay the dragons, fight the slimy creatures, challenge the fat ugly men so that he could carry away the beautiful princess.”</a:t>
            </a:r>
          </a:p>
          <a:p>
            <a:pPr lvl="0"/>
            <a:r>
              <a:rPr lang="en-US" sz="4000" b="1" dirty="0"/>
              <a:t>What point of view is this story told in?</a:t>
            </a:r>
            <a:endParaRPr lang="en-US" sz="4000" dirty="0"/>
          </a:p>
          <a:p>
            <a:pPr lvl="0"/>
            <a:r>
              <a:rPr lang="en-US" sz="4000" b="1" dirty="0"/>
              <a:t>What do you think the topic is?</a:t>
            </a:r>
            <a:endParaRPr lang="en-US" sz="4000" dirty="0"/>
          </a:p>
          <a:p>
            <a:pPr lvl="0"/>
            <a:r>
              <a:rPr lang="en-US" sz="4000" b="1" dirty="0"/>
              <a:t>What do we learn about the topic (what is the theme)?</a:t>
            </a:r>
            <a:endParaRPr lang="en-US" sz="4000" dirty="0"/>
          </a:p>
          <a:p>
            <a:pPr marL="0" indent="0">
              <a:buNone/>
            </a:pPr>
            <a:endParaRPr lang="en-US" dirty="0"/>
          </a:p>
        </p:txBody>
      </p:sp>
    </p:spTree>
    <p:extLst>
      <p:ext uri="{BB962C8B-B14F-4D97-AF65-F5344CB8AC3E}">
        <p14:creationId xmlns:p14="http://schemas.microsoft.com/office/powerpoint/2010/main" val="4184637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6"/>
            <a:ext cx="10058400" cy="5597434"/>
          </a:xfrm>
        </p:spPr>
        <p:txBody>
          <a:bodyPr>
            <a:normAutofit fontScale="70000" lnSpcReduction="20000"/>
          </a:bodyPr>
          <a:lstStyle/>
          <a:p>
            <a:pPr marL="0" indent="0">
              <a:buNone/>
            </a:pPr>
            <a:r>
              <a:rPr lang="en-US" sz="3600" b="1" u="sng" dirty="0"/>
              <a:t>Group Member #4.) </a:t>
            </a:r>
            <a:endParaRPr lang="en-US" sz="3600" dirty="0"/>
          </a:p>
          <a:p>
            <a:pPr marL="0" indent="0">
              <a:buNone/>
            </a:pPr>
            <a:r>
              <a:rPr lang="en-US" sz="3600" dirty="0"/>
              <a:t>“He would always say, Tell them, knowing all the time that she would not, that she hated to see him punished. If he was punished she would want to be punished, too; even if they would not punish her she would cry with him. Sometimes the father and the great-grandfather would find out that the boy rarely pulled the girl. They would stand towering over him speaking in harsh big voices, explaining that he was the boy and should do this, explaining to him that if he did not do what boys should do they would take the toy away, give it to the girl only, not let them share it. She was always standing in the background listening – waiting to hear the boy tell her when they were alone that he hate, hate, hated her because she was a girl.”</a:t>
            </a:r>
          </a:p>
          <a:p>
            <a:pPr lvl="0"/>
            <a:r>
              <a:rPr lang="en-US" sz="3600" b="1" dirty="0"/>
              <a:t>What point of view is this story told in?</a:t>
            </a:r>
            <a:endParaRPr lang="en-US" sz="3600" dirty="0"/>
          </a:p>
          <a:p>
            <a:pPr lvl="0"/>
            <a:r>
              <a:rPr lang="en-US" sz="3600" b="1" dirty="0"/>
              <a:t>What do you think the topic is?</a:t>
            </a:r>
            <a:endParaRPr lang="en-US" sz="3600" dirty="0"/>
          </a:p>
          <a:p>
            <a:pPr lvl="0"/>
            <a:r>
              <a:rPr lang="en-US" sz="3600" b="1" dirty="0"/>
              <a:t>What do we learn about the topic (what is the theme)?</a:t>
            </a:r>
            <a:endParaRPr lang="en-US" sz="3600" dirty="0"/>
          </a:p>
          <a:p>
            <a:pPr marL="0" indent="0">
              <a:buNone/>
            </a:pPr>
            <a:endParaRPr lang="en-US" dirty="0"/>
          </a:p>
        </p:txBody>
      </p:sp>
    </p:spTree>
    <p:extLst>
      <p:ext uri="{BB962C8B-B14F-4D97-AF65-F5344CB8AC3E}">
        <p14:creationId xmlns:p14="http://schemas.microsoft.com/office/powerpoint/2010/main" val="80998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expectations</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3200" dirty="0" smtClean="0"/>
              <a:t>We come to class prepared (see materials needed)</a:t>
            </a:r>
          </a:p>
          <a:p>
            <a:pPr>
              <a:buFont typeface="Arial" panose="020B0604020202020204" pitchFamily="34" charset="0"/>
              <a:buChar char="•"/>
            </a:pPr>
            <a:r>
              <a:rPr lang="en-US" sz="3200" dirty="0" smtClean="0"/>
              <a:t>Only one of us can go to the bathroom at a time</a:t>
            </a:r>
          </a:p>
          <a:p>
            <a:pPr>
              <a:buFont typeface="Arial" panose="020B0604020202020204" pitchFamily="34" charset="0"/>
              <a:buChar char="•"/>
            </a:pPr>
            <a:r>
              <a:rPr lang="en-US" sz="3200" dirty="0" smtClean="0"/>
              <a:t>We may not leave the room more than once</a:t>
            </a:r>
          </a:p>
          <a:p>
            <a:pPr>
              <a:buFont typeface="Arial" panose="020B0604020202020204" pitchFamily="34" charset="0"/>
              <a:buChar char="•"/>
            </a:pPr>
            <a:r>
              <a:rPr lang="en-US" sz="3200" dirty="0" smtClean="0"/>
              <a:t>We may not leave our seats without permission</a:t>
            </a:r>
          </a:p>
          <a:p>
            <a:pPr>
              <a:buFont typeface="Arial" panose="020B0604020202020204" pitchFamily="34" charset="0"/>
              <a:buChar char="•"/>
            </a:pPr>
            <a:r>
              <a:rPr lang="en-US" sz="3200" dirty="0" smtClean="0"/>
              <a:t>We are kind to each other</a:t>
            </a:r>
          </a:p>
          <a:p>
            <a:pPr>
              <a:buFont typeface="Arial" panose="020B0604020202020204" pitchFamily="34" charset="0"/>
              <a:buChar char="•"/>
            </a:pPr>
            <a:r>
              <a:rPr lang="en-US" sz="3200" dirty="0" smtClean="0"/>
              <a:t>Electronics are off and away (unless we ask)</a:t>
            </a:r>
          </a:p>
          <a:p>
            <a:pPr>
              <a:buFont typeface="Arial" panose="020B0604020202020204" pitchFamily="34" charset="0"/>
              <a:buChar char="•"/>
            </a:pPr>
            <a:r>
              <a:rPr lang="en-US" sz="3200" dirty="0" smtClean="0"/>
              <a:t>Trash goes in the trashcan and recycling goes in the recycling!!!!!</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36025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7017"/>
            <a:ext cx="10058400" cy="5545183"/>
          </a:xfrm>
        </p:spPr>
        <p:txBody>
          <a:bodyPr>
            <a:normAutofit fontScale="92500" lnSpcReduction="10000"/>
          </a:bodyPr>
          <a:lstStyle/>
          <a:p>
            <a:pPr marL="0" indent="0">
              <a:buNone/>
            </a:pPr>
            <a:r>
              <a:rPr lang="en-US" sz="4000" b="1" u="sng" dirty="0"/>
              <a:t>Group Member #5.) </a:t>
            </a:r>
            <a:endParaRPr lang="en-US" sz="4000" dirty="0"/>
          </a:p>
          <a:p>
            <a:pPr marL="0" indent="0">
              <a:buNone/>
            </a:pPr>
            <a:r>
              <a:rPr lang="en-US" sz="4000" dirty="0"/>
              <a:t>“She grew up not remembering why the red wagon had been so important. She grew up and found that the red wagon of her memory had never existed. “</a:t>
            </a:r>
          </a:p>
          <a:p>
            <a:pPr lvl="0"/>
            <a:r>
              <a:rPr lang="en-US" sz="4000" b="1" dirty="0"/>
              <a:t>What point of view is this story told in?</a:t>
            </a:r>
            <a:endParaRPr lang="en-US" sz="4000" dirty="0"/>
          </a:p>
          <a:p>
            <a:pPr lvl="0"/>
            <a:r>
              <a:rPr lang="en-US" sz="4000" b="1" dirty="0"/>
              <a:t>What do you think the topic is? What does a red wagon symbolize?</a:t>
            </a:r>
            <a:endParaRPr lang="en-US" sz="4000" dirty="0"/>
          </a:p>
          <a:p>
            <a:pPr lvl="0"/>
            <a:r>
              <a:rPr lang="en-US" sz="4000" b="1" dirty="0"/>
              <a:t>What do we learn about the topic (what is the theme)?</a:t>
            </a:r>
            <a:endParaRPr lang="en-US" sz="4000" dirty="0"/>
          </a:p>
          <a:p>
            <a:endParaRPr lang="en-US" dirty="0"/>
          </a:p>
        </p:txBody>
      </p:sp>
    </p:spTree>
    <p:extLst>
      <p:ext uri="{BB962C8B-B14F-4D97-AF65-F5344CB8AC3E}">
        <p14:creationId xmlns:p14="http://schemas.microsoft.com/office/powerpoint/2010/main" val="1164325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Character connections</a:t>
            </a:r>
            <a:endParaRPr lang="en-US" dirty="0"/>
          </a:p>
        </p:txBody>
      </p:sp>
      <p:sp>
        <p:nvSpPr>
          <p:cNvPr id="8" name="Content Placeholder 7"/>
          <p:cNvSpPr>
            <a:spLocks noGrp="1"/>
          </p:cNvSpPr>
          <p:nvPr>
            <p:ph idx="1"/>
          </p:nvPr>
        </p:nvSpPr>
        <p:spPr/>
        <p:txBody>
          <a:bodyPr>
            <a:normAutofit/>
          </a:bodyPr>
          <a:lstStyle/>
          <a:p>
            <a:r>
              <a:rPr lang="en-US" dirty="0" smtClean="0"/>
              <a:t>After each person interprets their sections, the group will create a poster showing how your characters are connected</a:t>
            </a:r>
          </a:p>
          <a:p>
            <a:endParaRPr lang="en-US" dirty="0"/>
          </a:p>
          <a:p>
            <a:pPr marL="0" indent="0">
              <a:buNone/>
            </a:pPr>
            <a:r>
              <a:rPr lang="en-US" dirty="0" smtClean="0"/>
              <a:t>1.) DIRECTIONS: WITH YOUR TEAM, MAKE AN INDEX CARD FOR THE FOLLOWING CHARACTERS</a:t>
            </a:r>
          </a:p>
          <a:p>
            <a:pPr marL="0" indent="0">
              <a:buNone/>
            </a:pPr>
            <a:r>
              <a:rPr lang="en-US" dirty="0" smtClean="0"/>
              <a:t>	The Girl, The Boy, Papa, Grown-Ups</a:t>
            </a:r>
          </a:p>
          <a:p>
            <a:pPr marL="0" indent="0">
              <a:buNone/>
            </a:pPr>
            <a:endParaRPr lang="en-US" dirty="0"/>
          </a:p>
          <a:p>
            <a:pPr marL="0" indent="0">
              <a:buNone/>
            </a:pPr>
            <a:r>
              <a:rPr lang="en-US" dirty="0" smtClean="0"/>
              <a:t>2.) DRAW A SYMBOL ON THE BACK OF YOUR INDEX CARD (WITH ONE ABSTRACT WORD - TO REPRESENT THE CHARACTER). TAPE EACH INDEX CARD TO YOUR POSTER AND CONNECT THE INDEX CARDS WITH DESCRIPTIONS OF HOW YOUR CHARACTERS GET ALONG.</a:t>
            </a:r>
            <a:endParaRPr lang="en-US" dirty="0"/>
          </a:p>
        </p:txBody>
      </p:sp>
    </p:spTree>
    <p:extLst>
      <p:ext uri="{BB962C8B-B14F-4D97-AF65-F5344CB8AC3E}">
        <p14:creationId xmlns:p14="http://schemas.microsoft.com/office/powerpoint/2010/main" val="3281138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Post-it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BASED OFF OF YOUR GROUP WORK, WHAT DO YOU PREDICT THE TOPIC AND THEME WILL BE? ANSWER IN COMPLETE SENTENCES</a:t>
            </a:r>
            <a:endParaRPr lang="en-US" sz="2400" dirty="0"/>
          </a:p>
        </p:txBody>
      </p:sp>
    </p:spTree>
    <p:extLst>
      <p:ext uri="{BB962C8B-B14F-4D97-AF65-F5344CB8AC3E}">
        <p14:creationId xmlns:p14="http://schemas.microsoft.com/office/powerpoint/2010/main" val="384256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Independent work expectations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3200" dirty="0" smtClean="0"/>
              <a:t>I come class prepared (see materials needed)</a:t>
            </a:r>
          </a:p>
          <a:p>
            <a:pPr>
              <a:buFont typeface="Arial" panose="020B0604020202020204" pitchFamily="34" charset="0"/>
              <a:buChar char="•"/>
            </a:pPr>
            <a:r>
              <a:rPr lang="en-US" sz="3200" dirty="0" smtClean="0"/>
              <a:t>I remain focused and quiet </a:t>
            </a:r>
          </a:p>
          <a:p>
            <a:pPr>
              <a:buFont typeface="Arial" panose="020B0604020202020204" pitchFamily="34" charset="0"/>
              <a:buChar char="•"/>
            </a:pPr>
            <a:r>
              <a:rPr lang="en-US" sz="3200" dirty="0"/>
              <a:t>M</a:t>
            </a:r>
            <a:r>
              <a:rPr lang="en-US" sz="3200" dirty="0" smtClean="0"/>
              <a:t>y electronics are off and away (unless I ask)</a:t>
            </a:r>
          </a:p>
          <a:p>
            <a:pPr>
              <a:buFont typeface="Arial" panose="020B0604020202020204" pitchFamily="34" charset="0"/>
              <a:buChar char="•"/>
            </a:pPr>
            <a:r>
              <a:rPr lang="en-US" sz="3200" dirty="0" smtClean="0"/>
              <a:t>I will raise my hand if I have a question or comment (I won’t shout at Ms. Kate)</a:t>
            </a:r>
          </a:p>
          <a:p>
            <a:pPr>
              <a:buFont typeface="Arial" panose="020B0604020202020204" pitchFamily="34" charset="0"/>
              <a:buChar char="•"/>
            </a:pPr>
            <a:r>
              <a:rPr lang="en-US" sz="3200" dirty="0" smtClean="0"/>
              <a:t>You may not leave your seat without permission</a:t>
            </a:r>
          </a:p>
          <a:p>
            <a:pPr>
              <a:buFont typeface="Arial" panose="020B0604020202020204" pitchFamily="34" charset="0"/>
              <a:buChar char="•"/>
            </a:pPr>
            <a:r>
              <a:rPr lang="en-US" sz="3200" dirty="0" smtClean="0"/>
              <a:t>Trash goes in the trashcan and recycling goes in the recycling!!!!!</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167907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Group work expectations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We do not talk to other groups</a:t>
            </a:r>
          </a:p>
          <a:p>
            <a:pPr>
              <a:buFont typeface="Arial" panose="020B0604020202020204" pitchFamily="34" charset="0"/>
              <a:buChar char="•"/>
            </a:pPr>
            <a:r>
              <a:rPr lang="en-US" sz="3200" dirty="0" smtClean="0"/>
              <a:t>Our electronics are off and away (unless we ask)</a:t>
            </a:r>
          </a:p>
          <a:p>
            <a:pPr>
              <a:buFont typeface="Arial" panose="020B0604020202020204" pitchFamily="34" charset="0"/>
              <a:buChar char="•"/>
            </a:pPr>
            <a:r>
              <a:rPr lang="en-US" sz="3200" dirty="0" smtClean="0"/>
              <a:t>We will raise our hands if we have a question or comment (We won’t shout at Ms. Kate)</a:t>
            </a:r>
          </a:p>
          <a:p>
            <a:pPr>
              <a:buFont typeface="Arial" panose="020B0604020202020204" pitchFamily="34" charset="0"/>
              <a:buChar char="•"/>
            </a:pPr>
            <a:r>
              <a:rPr lang="en-US" sz="3200" dirty="0" smtClean="0"/>
              <a:t>We stay seated</a:t>
            </a:r>
          </a:p>
          <a:p>
            <a:pPr>
              <a:buFont typeface="Arial" panose="020B0604020202020204" pitchFamily="34" charset="0"/>
              <a:buChar char="•"/>
            </a:pPr>
            <a:r>
              <a:rPr lang="en-US" sz="3200" dirty="0" smtClean="0"/>
              <a:t>We fulfill our group roles</a:t>
            </a:r>
            <a:endParaRPr lang="en-US" sz="3200" dirty="0"/>
          </a:p>
        </p:txBody>
      </p:sp>
    </p:spTree>
    <p:extLst>
      <p:ext uri="{BB962C8B-B14F-4D97-AF65-F5344CB8AC3E}">
        <p14:creationId xmlns:p14="http://schemas.microsoft.com/office/powerpoint/2010/main" val="49646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group roles?</a:t>
            </a:r>
            <a:endParaRPr lang="en-US" dirty="0"/>
          </a:p>
        </p:txBody>
      </p:sp>
      <p:sp>
        <p:nvSpPr>
          <p:cNvPr id="3" name="Content Placeholder 2"/>
          <p:cNvSpPr>
            <a:spLocks noGrp="1"/>
          </p:cNvSpPr>
          <p:nvPr>
            <p:ph idx="1"/>
          </p:nvPr>
        </p:nvSpPr>
        <p:spPr/>
        <p:txBody>
          <a:bodyPr>
            <a:normAutofit/>
          </a:bodyPr>
          <a:lstStyle/>
          <a:p>
            <a:r>
              <a:rPr lang="en-US" sz="3600" dirty="0" smtClean="0"/>
              <a:t>Prepare to take notes on your graphic organizer</a:t>
            </a:r>
          </a:p>
          <a:p>
            <a:endParaRPr lang="en-US" sz="3600" dirty="0"/>
          </a:p>
          <a:p>
            <a:r>
              <a:rPr lang="en-US" sz="3600" dirty="0" smtClean="0"/>
              <a:t>In each of the boxes write or draw a way to remember each role when working in a group</a:t>
            </a:r>
            <a:endParaRPr lang="en-US" sz="3600" dirty="0"/>
          </a:p>
        </p:txBody>
      </p:sp>
    </p:spTree>
    <p:extLst>
      <p:ext uri="{BB962C8B-B14F-4D97-AF65-F5344CB8AC3E}">
        <p14:creationId xmlns:p14="http://schemas.microsoft.com/office/powerpoint/2010/main" val="304302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reporter</a:t>
            </a:r>
            <a:endParaRPr lang="en-US" dirty="0"/>
          </a:p>
        </p:txBody>
      </p:sp>
      <p:sp>
        <p:nvSpPr>
          <p:cNvPr id="3" name="Content Placeholder 2"/>
          <p:cNvSpPr>
            <a:spLocks noGrp="1"/>
          </p:cNvSpPr>
          <p:nvPr>
            <p:ph idx="1"/>
          </p:nvPr>
        </p:nvSpPr>
        <p:spPr/>
        <p:txBody>
          <a:bodyPr>
            <a:normAutofit/>
          </a:bodyPr>
          <a:lstStyle/>
          <a:p>
            <a:r>
              <a:rPr lang="en-US" sz="3600" dirty="0" smtClean="0"/>
              <a:t>The reporter’s job is to present the task to the class once it is complete.</a:t>
            </a:r>
          </a:p>
          <a:p>
            <a:endParaRPr lang="en-US" sz="3600" dirty="0"/>
          </a:p>
          <a:p>
            <a:r>
              <a:rPr lang="en-US" sz="3600" dirty="0" smtClean="0"/>
              <a:t>More than one person can be the reporter</a:t>
            </a:r>
            <a:endParaRPr lang="en-US" sz="3600" dirty="0"/>
          </a:p>
        </p:txBody>
      </p:sp>
    </p:spTree>
    <p:extLst>
      <p:ext uri="{BB962C8B-B14F-4D97-AF65-F5344CB8AC3E}">
        <p14:creationId xmlns:p14="http://schemas.microsoft.com/office/powerpoint/2010/main" val="1399822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Recorder</a:t>
            </a:r>
            <a:endParaRPr lang="en-US" dirty="0"/>
          </a:p>
        </p:txBody>
      </p:sp>
      <p:sp>
        <p:nvSpPr>
          <p:cNvPr id="3" name="Content Placeholder 2"/>
          <p:cNvSpPr>
            <a:spLocks noGrp="1"/>
          </p:cNvSpPr>
          <p:nvPr>
            <p:ph idx="1"/>
          </p:nvPr>
        </p:nvSpPr>
        <p:spPr/>
        <p:txBody>
          <a:bodyPr>
            <a:normAutofit/>
          </a:bodyPr>
          <a:lstStyle/>
          <a:p>
            <a:r>
              <a:rPr lang="en-US" sz="3600" dirty="0" smtClean="0"/>
              <a:t>The recorder’s job is to write down information for the group. It is not the job of the recorder to find all the information alone or find all the answers.</a:t>
            </a:r>
          </a:p>
          <a:p>
            <a:endParaRPr lang="en-US" sz="3600" dirty="0"/>
          </a:p>
          <a:p>
            <a:r>
              <a:rPr lang="en-US" sz="3600" dirty="0" smtClean="0"/>
              <a:t>The recorder will write down questions and </a:t>
            </a:r>
            <a:r>
              <a:rPr lang="en-US" sz="3600" dirty="0" err="1" smtClean="0"/>
              <a:t>observatitons</a:t>
            </a:r>
            <a:r>
              <a:rPr lang="en-US" sz="3600" dirty="0" smtClean="0"/>
              <a:t> from the group</a:t>
            </a:r>
            <a:endParaRPr lang="en-US" sz="3600" dirty="0"/>
          </a:p>
        </p:txBody>
      </p:sp>
    </p:spTree>
    <p:extLst>
      <p:ext uri="{BB962C8B-B14F-4D97-AF65-F5344CB8AC3E}">
        <p14:creationId xmlns:p14="http://schemas.microsoft.com/office/powerpoint/2010/main" val="58698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Artist</a:t>
            </a:r>
            <a:endParaRPr lang="en-US" dirty="0"/>
          </a:p>
        </p:txBody>
      </p:sp>
      <p:sp>
        <p:nvSpPr>
          <p:cNvPr id="3" name="Content Placeholder 2"/>
          <p:cNvSpPr>
            <a:spLocks noGrp="1"/>
          </p:cNvSpPr>
          <p:nvPr>
            <p:ph idx="1"/>
          </p:nvPr>
        </p:nvSpPr>
        <p:spPr/>
        <p:txBody>
          <a:bodyPr>
            <a:normAutofit/>
          </a:bodyPr>
          <a:lstStyle/>
          <a:p>
            <a:r>
              <a:rPr lang="en-US" sz="3600" dirty="0" smtClean="0"/>
              <a:t>The artists job is to draw anything that needs to be drawn or organize who will be drawing different parts.</a:t>
            </a:r>
          </a:p>
          <a:p>
            <a:endParaRPr lang="en-US" sz="3600" dirty="0" smtClean="0"/>
          </a:p>
          <a:p>
            <a:r>
              <a:rPr lang="en-US" sz="3600" dirty="0" smtClean="0"/>
              <a:t>The artist can also coordinate a performance or create poetry/music to enrich a presentation.</a:t>
            </a:r>
            <a:endParaRPr lang="en-US" sz="3600" dirty="0"/>
          </a:p>
        </p:txBody>
      </p:sp>
    </p:spTree>
    <p:extLst>
      <p:ext uri="{BB962C8B-B14F-4D97-AF65-F5344CB8AC3E}">
        <p14:creationId xmlns:p14="http://schemas.microsoft.com/office/powerpoint/2010/main" val="3873174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337</TotalTime>
  <Words>1668</Words>
  <Application>Microsoft Office PowerPoint</Application>
  <PresentationFormat>Widescreen</PresentationFormat>
  <Paragraphs>122</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Rockwell</vt:lpstr>
      <vt:lpstr>Rockwell Condensed</vt:lpstr>
      <vt:lpstr>Wingdings</vt:lpstr>
      <vt:lpstr>Wood Type</vt:lpstr>
      <vt:lpstr>October 22, 2018</vt:lpstr>
      <vt:lpstr>Leonardo Da Vinci</vt:lpstr>
      <vt:lpstr>Daily expectations</vt:lpstr>
      <vt:lpstr> Independent work expectations</vt:lpstr>
      <vt:lpstr> Group work expectations</vt:lpstr>
      <vt:lpstr>What are our group roles?</vt:lpstr>
      <vt:lpstr>reporter</vt:lpstr>
      <vt:lpstr>Recorder</vt:lpstr>
      <vt:lpstr>Artist</vt:lpstr>
      <vt:lpstr>Leader</vt:lpstr>
      <vt:lpstr>Time manager</vt:lpstr>
      <vt:lpstr>Materials manager</vt:lpstr>
      <vt:lpstr>Expectations for whole group discussions</vt:lpstr>
      <vt:lpstr>Warm up: Survival island</vt:lpstr>
      <vt:lpstr>Survival island</vt:lpstr>
      <vt:lpstr>Survival Island</vt:lpstr>
      <vt:lpstr>Survival Island</vt:lpstr>
      <vt:lpstr>Survival Island</vt:lpstr>
      <vt:lpstr>Survival Island</vt:lpstr>
      <vt:lpstr>Survival Island</vt:lpstr>
      <vt:lpstr>Survival Island</vt:lpstr>
      <vt:lpstr>Draw me: Sheep on the island</vt:lpstr>
      <vt:lpstr>VOCABULARY PREVIEW FOR BONE bLACK</vt:lpstr>
      <vt:lpstr>There has been a leak..</vt:lpstr>
      <vt:lpstr>There has been a leak..</vt:lpstr>
      <vt:lpstr>PowerPoint Presentation</vt:lpstr>
      <vt:lpstr>PowerPoint Presentation</vt:lpstr>
      <vt:lpstr>PowerPoint Presentation</vt:lpstr>
      <vt:lpstr>PowerPoint Presentation</vt:lpstr>
      <vt:lpstr>PowerPoint Presentation</vt:lpstr>
      <vt:lpstr>Character connections</vt:lpstr>
      <vt:lpstr>EXIT TICKET: Post-it</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22, 2018</dc:title>
  <dc:creator>Kelleher, Kaitlyn A</dc:creator>
  <cp:lastModifiedBy>Kelleher, Kaitlyn A</cp:lastModifiedBy>
  <cp:revision>15</cp:revision>
  <cp:lastPrinted>2018-10-22T04:41:11Z</cp:lastPrinted>
  <dcterms:created xsi:type="dcterms:W3CDTF">2018-10-21T23:03:26Z</dcterms:created>
  <dcterms:modified xsi:type="dcterms:W3CDTF">2018-10-22T04:41:23Z</dcterms:modified>
</cp:coreProperties>
</file>