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4" r:id="rId6"/>
    <p:sldId id="268" r:id="rId7"/>
    <p:sldId id="269" r:id="rId8"/>
    <p:sldId id="270" r:id="rId9"/>
    <p:sldId id="271" r:id="rId10"/>
    <p:sldId id="272" r:id="rId11"/>
    <p:sldId id="273" r:id="rId12"/>
    <p:sldId id="289" r:id="rId13"/>
    <p:sldId id="295" r:id="rId14"/>
    <p:sldId id="298" r:id="rId15"/>
    <p:sldId id="296" r:id="rId16"/>
    <p:sldId id="297"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9B44D-FDA1-4C6A-B9BD-66516ADBF586}" type="datetimeFigureOut">
              <a:rPr lang="en-US" smtClean="0"/>
              <a:t>4/7/2019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D3B7E-4E07-4AD2-934E-00666EECBE0C}" type="slidenum">
              <a:rPr lang="en-US" smtClean="0"/>
              <a:t>‹#›</a:t>
            </a:fld>
            <a:endParaRPr lang="en-US"/>
          </a:p>
        </p:txBody>
      </p:sp>
    </p:spTree>
    <p:extLst>
      <p:ext uri="{BB962C8B-B14F-4D97-AF65-F5344CB8AC3E}">
        <p14:creationId xmlns:p14="http://schemas.microsoft.com/office/powerpoint/2010/main" val="140094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1</a:t>
            </a:fld>
            <a:endParaRPr lang="en-US"/>
          </a:p>
        </p:txBody>
      </p:sp>
    </p:spTree>
    <p:extLst>
      <p:ext uri="{BB962C8B-B14F-4D97-AF65-F5344CB8AC3E}">
        <p14:creationId xmlns:p14="http://schemas.microsoft.com/office/powerpoint/2010/main" val="4954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8F2B39-358B-443E-BEE6-613EECE4C635}" type="slidenum">
              <a:rPr lang="en-US" smtClean="0"/>
              <a:t>12</a:t>
            </a:fld>
            <a:endParaRPr lang="en-US"/>
          </a:p>
        </p:txBody>
      </p:sp>
    </p:spTree>
    <p:extLst>
      <p:ext uri="{BB962C8B-B14F-4D97-AF65-F5344CB8AC3E}">
        <p14:creationId xmlns:p14="http://schemas.microsoft.com/office/powerpoint/2010/main" val="304147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EED29-C439-470B-B129-C94671B97FA7}"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7117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ED29-C439-470B-B129-C94671B97FA7}"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149509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ED29-C439-470B-B129-C94671B97FA7}"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191877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EED29-C439-470B-B129-C94671B97FA7}"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301700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7EED29-C439-470B-B129-C94671B97FA7}" type="datetimeFigureOut">
              <a:rPr lang="en-US" smtClean="0"/>
              <a:t>4/7/2019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368798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EED29-C439-470B-B129-C94671B97FA7}"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345058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EED29-C439-470B-B129-C94671B97FA7}" type="datetimeFigureOut">
              <a:rPr lang="en-US" smtClean="0"/>
              <a:t>4/7/2019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51212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EED29-C439-470B-B129-C94671B97FA7}" type="datetimeFigureOut">
              <a:rPr lang="en-US" smtClean="0"/>
              <a:t>4/7/2019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198114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EED29-C439-470B-B129-C94671B97FA7}" type="datetimeFigureOut">
              <a:rPr lang="en-US" smtClean="0"/>
              <a:t>4/7/2019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176036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7EED29-C439-470B-B129-C94671B97FA7}"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5422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7EED29-C439-470B-B129-C94671B97FA7}" type="datetimeFigureOut">
              <a:rPr lang="en-US" smtClean="0"/>
              <a:t>4/7/2019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E7B2F-AB38-4086-B36D-4F0A009600EC}" type="slidenum">
              <a:rPr lang="en-US" smtClean="0"/>
              <a:t>‹#›</a:t>
            </a:fld>
            <a:endParaRPr lang="en-US"/>
          </a:p>
        </p:txBody>
      </p:sp>
    </p:spTree>
    <p:extLst>
      <p:ext uri="{BB962C8B-B14F-4D97-AF65-F5344CB8AC3E}">
        <p14:creationId xmlns:p14="http://schemas.microsoft.com/office/powerpoint/2010/main" val="312432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EED29-C439-470B-B129-C94671B97FA7}" type="datetimeFigureOut">
              <a:rPr lang="en-US" smtClean="0"/>
              <a:t>4/7/2019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E7B2F-AB38-4086-B36D-4F0A009600EC}" type="slidenum">
              <a:rPr lang="en-US" smtClean="0"/>
              <a:t>‹#›</a:t>
            </a:fld>
            <a:endParaRPr lang="en-US"/>
          </a:p>
        </p:txBody>
      </p:sp>
    </p:spTree>
    <p:extLst>
      <p:ext uri="{BB962C8B-B14F-4D97-AF65-F5344CB8AC3E}">
        <p14:creationId xmlns:p14="http://schemas.microsoft.com/office/powerpoint/2010/main" val="166042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699" y="825137"/>
            <a:ext cx="6629400" cy="1894362"/>
          </a:xfrm>
        </p:spPr>
        <p:txBody>
          <a:bodyPr/>
          <a:lstStyle/>
          <a:p>
            <a:r>
              <a:rPr lang="en-US" dirty="0" smtClean="0"/>
              <a:t>Protest poetry and social justice project</a:t>
            </a:r>
            <a:endParaRPr lang="en-US" dirty="0"/>
          </a:p>
        </p:txBody>
      </p:sp>
      <p:sp>
        <p:nvSpPr>
          <p:cNvPr id="3" name="Subtitle 2"/>
          <p:cNvSpPr>
            <a:spLocks noGrp="1"/>
          </p:cNvSpPr>
          <p:nvPr>
            <p:ph type="subTitle" idx="1"/>
          </p:nvPr>
        </p:nvSpPr>
        <p:spPr/>
        <p:txBody>
          <a:bodyPr/>
          <a:lstStyle/>
          <a:p>
            <a:r>
              <a:rPr lang="en-US" dirty="0" smtClean="0"/>
              <a:t>7</a:t>
            </a:r>
            <a:r>
              <a:rPr lang="en-US" baseline="30000" dirty="0" smtClean="0"/>
              <a:t>th</a:t>
            </a:r>
            <a:r>
              <a:rPr lang="en-US" dirty="0" smtClean="0"/>
              <a:t> Grade Language Arts</a:t>
            </a:r>
            <a:endParaRPr lang="en-US" dirty="0"/>
          </a:p>
        </p:txBody>
      </p:sp>
    </p:spTree>
    <p:extLst>
      <p:ext uri="{BB962C8B-B14F-4D97-AF65-F5344CB8AC3E}">
        <p14:creationId xmlns:p14="http://schemas.microsoft.com/office/powerpoint/2010/main" val="256467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Civil Rights</a:t>
            </a:r>
            <a:br>
              <a:rPr lang="en-US" dirty="0" smtClean="0"/>
            </a:br>
            <a:r>
              <a:rPr lang="en-US" dirty="0" smtClean="0"/>
              <a:t>Violations</a:t>
            </a:r>
            <a:endParaRPr lang="en-US" dirty="0"/>
          </a:p>
        </p:txBody>
      </p:sp>
      <p:pic>
        <p:nvPicPr>
          <p:cNvPr id="7" name="Content Placeholder 6" descr="‘Truth is on the side of the oppressed’~ Malcolm X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89769" y="274639"/>
            <a:ext cx="4452105" cy="6644767"/>
          </a:xfrm>
        </p:spPr>
      </p:pic>
    </p:spTree>
    <p:extLst>
      <p:ext uri="{BB962C8B-B14F-4D97-AF65-F5344CB8AC3E}">
        <p14:creationId xmlns:p14="http://schemas.microsoft.com/office/powerpoint/2010/main" val="174091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Crime/justice system</a:t>
            </a:r>
            <a:endParaRPr lang="en-US" dirty="0"/>
          </a:p>
        </p:txBody>
      </p:sp>
      <p:pic>
        <p:nvPicPr>
          <p:cNvPr id="4" name="Content Placeholder 3" descr="Introduction To Criminal Justice 2013-14 - Criminal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151594" y="1981200"/>
            <a:ext cx="6916207" cy="3990120"/>
          </a:xfrm>
        </p:spPr>
      </p:pic>
    </p:spTree>
    <p:extLst>
      <p:ext uri="{BB962C8B-B14F-4D97-AF65-F5344CB8AC3E}">
        <p14:creationId xmlns:p14="http://schemas.microsoft.com/office/powerpoint/2010/main" val="4140936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467600" cy="1143000"/>
          </a:xfrm>
        </p:spPr>
        <p:txBody>
          <a:bodyPr>
            <a:normAutofit fontScale="90000"/>
          </a:bodyPr>
          <a:lstStyle/>
          <a:p>
            <a:r>
              <a:rPr lang="en-US" b="1" dirty="0"/>
              <a:t>Define and  use the following words in a cohesive paragraph</a:t>
            </a:r>
            <a:endParaRPr lang="en-US" b="1" dirty="0"/>
          </a:p>
        </p:txBody>
      </p:sp>
      <p:sp>
        <p:nvSpPr>
          <p:cNvPr id="3" name="Content Placeholder 2"/>
          <p:cNvSpPr>
            <a:spLocks noGrp="1"/>
          </p:cNvSpPr>
          <p:nvPr>
            <p:ph sz="quarter" idx="1"/>
          </p:nvPr>
        </p:nvSpPr>
        <p:spPr>
          <a:xfrm>
            <a:off x="940526" y="1295400"/>
            <a:ext cx="8491709" cy="5791200"/>
          </a:xfrm>
        </p:spPr>
        <p:txBody>
          <a:bodyPr>
            <a:normAutofit/>
          </a:bodyPr>
          <a:lstStyle/>
          <a:p>
            <a:pPr lvl="1"/>
            <a:r>
              <a:rPr lang="en-US" sz="4000" b="1" dirty="0" smtClean="0"/>
              <a:t>Rebel</a:t>
            </a:r>
            <a:endParaRPr lang="en-US" sz="4000" b="1" dirty="0"/>
          </a:p>
          <a:p>
            <a:pPr lvl="1"/>
            <a:r>
              <a:rPr lang="en-US" sz="4000" b="1" dirty="0"/>
              <a:t>Protest</a:t>
            </a:r>
          </a:p>
          <a:p>
            <a:pPr lvl="1"/>
            <a:r>
              <a:rPr lang="en-US" sz="4000" b="1" dirty="0"/>
              <a:t>Power</a:t>
            </a:r>
          </a:p>
          <a:p>
            <a:pPr lvl="1"/>
            <a:r>
              <a:rPr lang="en-US" sz="4000" b="1" dirty="0"/>
              <a:t>Demonstrator</a:t>
            </a:r>
          </a:p>
          <a:p>
            <a:pPr lvl="1"/>
            <a:r>
              <a:rPr lang="en-US" sz="4000" b="1" dirty="0"/>
              <a:t>Uprising</a:t>
            </a:r>
          </a:p>
          <a:p>
            <a:pPr lvl="1"/>
            <a:r>
              <a:rPr lang="en-US" sz="4000" b="1" dirty="0"/>
              <a:t>Rebellion</a:t>
            </a:r>
          </a:p>
        </p:txBody>
      </p:sp>
    </p:spTree>
    <p:extLst>
      <p:ext uri="{BB962C8B-B14F-4D97-AF65-F5344CB8AC3E}">
        <p14:creationId xmlns:p14="http://schemas.microsoft.com/office/powerpoint/2010/main" val="429189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Gandhi can teach today’s protestors?</a:t>
            </a:r>
            <a:endParaRPr lang="en-US" dirty="0"/>
          </a:p>
        </p:txBody>
      </p:sp>
      <p:sp>
        <p:nvSpPr>
          <p:cNvPr id="3" name="Content Placeholder 2"/>
          <p:cNvSpPr>
            <a:spLocks noGrp="1"/>
          </p:cNvSpPr>
          <p:nvPr>
            <p:ph idx="1"/>
          </p:nvPr>
        </p:nvSpPr>
        <p:spPr/>
        <p:txBody>
          <a:bodyPr>
            <a:normAutofit/>
          </a:bodyPr>
          <a:lstStyle/>
          <a:p>
            <a:r>
              <a:rPr lang="en-US" sz="4800" dirty="0" smtClean="0"/>
              <a:t>Guided annotations as we read</a:t>
            </a:r>
          </a:p>
          <a:p>
            <a:r>
              <a:rPr lang="en-US" sz="4800" dirty="0" smtClean="0"/>
              <a:t>Deconstructing the author’s structure</a:t>
            </a:r>
            <a:endParaRPr lang="en-US" sz="4800" dirty="0"/>
          </a:p>
        </p:txBody>
      </p:sp>
    </p:spTree>
    <p:extLst>
      <p:ext uri="{BB962C8B-B14F-4D97-AF65-F5344CB8AC3E}">
        <p14:creationId xmlns:p14="http://schemas.microsoft.com/office/powerpoint/2010/main" val="56072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an issue</a:t>
            </a:r>
            <a:endParaRPr lang="en-US" dirty="0"/>
          </a:p>
        </p:txBody>
      </p:sp>
      <p:sp>
        <p:nvSpPr>
          <p:cNvPr id="3" name="Content Placeholder 2"/>
          <p:cNvSpPr>
            <a:spLocks noGrp="1"/>
          </p:cNvSpPr>
          <p:nvPr>
            <p:ph idx="1"/>
          </p:nvPr>
        </p:nvSpPr>
        <p:spPr/>
        <p:txBody>
          <a:bodyPr/>
          <a:lstStyle/>
          <a:p>
            <a:r>
              <a:rPr lang="en-US" dirty="0" smtClean="0"/>
              <a:t>Poverty</a:t>
            </a:r>
          </a:p>
          <a:p>
            <a:r>
              <a:rPr lang="en-US" dirty="0" smtClean="0"/>
              <a:t>Climate Change/Pollution</a:t>
            </a:r>
          </a:p>
          <a:p>
            <a:r>
              <a:rPr lang="en-US" dirty="0" smtClean="0"/>
              <a:t>Civil Rights Violations</a:t>
            </a:r>
          </a:p>
          <a:p>
            <a:r>
              <a:rPr lang="en-US" dirty="0" smtClean="0"/>
              <a:t>War</a:t>
            </a:r>
          </a:p>
          <a:p>
            <a:r>
              <a:rPr lang="en-US" dirty="0" smtClean="0"/>
              <a:t>Immigration Practices</a:t>
            </a:r>
          </a:p>
          <a:p>
            <a:r>
              <a:rPr lang="en-US" dirty="0" smtClean="0"/>
              <a:t>Criminal Justice System</a:t>
            </a:r>
          </a:p>
          <a:p>
            <a:endParaRPr lang="en-US" dirty="0" smtClean="0"/>
          </a:p>
          <a:p>
            <a:endParaRPr lang="en-US" dirty="0"/>
          </a:p>
        </p:txBody>
      </p:sp>
    </p:spTree>
    <p:extLst>
      <p:ext uri="{BB962C8B-B14F-4D97-AF65-F5344CB8AC3E}">
        <p14:creationId xmlns:p14="http://schemas.microsoft.com/office/powerpoint/2010/main" val="244311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 Annotations</a:t>
            </a:r>
            <a:endParaRPr lang="en-US" dirty="0"/>
          </a:p>
        </p:txBody>
      </p:sp>
      <p:pic>
        <p:nvPicPr>
          <p:cNvPr id="4" name="Content Placeholder 3" descr="6 C’s to better document analysis | History Tech"/>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36610" y="365125"/>
            <a:ext cx="4276269" cy="5696575"/>
          </a:xfrm>
        </p:spPr>
      </p:pic>
      <p:pic>
        <p:nvPicPr>
          <p:cNvPr id="5" name="Picture 4" descr="Theoretical Structural Archae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218" y="1925430"/>
            <a:ext cx="4854375" cy="3901527"/>
          </a:xfrm>
          <a:prstGeom prst="rect">
            <a:avLst/>
          </a:prstGeom>
        </p:spPr>
      </p:pic>
    </p:spTree>
    <p:extLst>
      <p:ext uri="{BB962C8B-B14F-4D97-AF65-F5344CB8AC3E}">
        <p14:creationId xmlns:p14="http://schemas.microsoft.com/office/powerpoint/2010/main" val="352811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The Issue</a:t>
            </a:r>
            <a:endParaRPr lang="en-US" dirty="0"/>
          </a:p>
        </p:txBody>
      </p:sp>
      <p:pic>
        <p:nvPicPr>
          <p:cNvPr id="4" name="Content Placeholder 3" descr="How Tenants Use Digital Mapping to Track Bad Landlords a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6" y="1760345"/>
            <a:ext cx="8482135" cy="4744957"/>
          </a:xfrm>
        </p:spPr>
      </p:pic>
    </p:spTree>
    <p:extLst>
      <p:ext uri="{BB962C8B-B14F-4D97-AF65-F5344CB8AC3E}">
        <p14:creationId xmlns:p14="http://schemas.microsoft.com/office/powerpoint/2010/main" val="392691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Modality Stations – </a:t>
            </a:r>
            <a:r>
              <a:rPr lang="en-US" dirty="0" smtClean="0"/>
              <a:t>ADVANCED FINAL </a:t>
            </a:r>
            <a:r>
              <a:rPr lang="en-US" dirty="0"/>
              <a:t>PROJECT</a:t>
            </a:r>
          </a:p>
        </p:txBody>
      </p:sp>
      <p:sp>
        <p:nvSpPr>
          <p:cNvPr id="4" name="Content Placeholder 2"/>
          <p:cNvSpPr>
            <a:spLocks noGrp="1"/>
          </p:cNvSpPr>
          <p:nvPr>
            <p:ph idx="1"/>
          </p:nvPr>
        </p:nvSpPr>
        <p:spPr>
          <a:xfrm>
            <a:off x="1519239" y="1841501"/>
            <a:ext cx="2214563" cy="4525963"/>
          </a:xfrm>
        </p:spPr>
        <p:txBody>
          <a:bodyPr>
            <a:normAutofit/>
          </a:bodyPr>
          <a:lstStyle/>
          <a:p>
            <a:r>
              <a:rPr lang="en-US" dirty="0">
                <a:solidFill>
                  <a:schemeClr val="accent6">
                    <a:lumMod val="50000"/>
                  </a:schemeClr>
                </a:solidFill>
              </a:rPr>
              <a:t>Kinesthetic</a:t>
            </a:r>
          </a:p>
          <a:p>
            <a:pPr lvl="1"/>
            <a:r>
              <a:rPr lang="en-US" dirty="0">
                <a:solidFill>
                  <a:schemeClr val="accent6">
                    <a:lumMod val="50000"/>
                  </a:schemeClr>
                </a:solidFill>
              </a:rPr>
              <a:t>Create </a:t>
            </a:r>
            <a:r>
              <a:rPr lang="en-US" dirty="0" smtClean="0">
                <a:solidFill>
                  <a:schemeClr val="accent6">
                    <a:lumMod val="50000"/>
                  </a:schemeClr>
                </a:solidFill>
              </a:rPr>
              <a:t>a simulation of how your social justice issue could be solved</a:t>
            </a:r>
            <a:endParaRPr lang="en-US" dirty="0">
              <a:solidFill>
                <a:schemeClr val="accent6">
                  <a:lumMod val="50000"/>
                </a:schemeClr>
              </a:solidFill>
            </a:endParaRPr>
          </a:p>
        </p:txBody>
      </p:sp>
      <p:sp>
        <p:nvSpPr>
          <p:cNvPr id="5" name="Content Placeholder 2"/>
          <p:cNvSpPr txBox="1">
            <a:spLocks/>
          </p:cNvSpPr>
          <p:nvPr/>
        </p:nvSpPr>
        <p:spPr>
          <a:xfrm>
            <a:off x="3581402" y="1874838"/>
            <a:ext cx="2514601" cy="452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B050"/>
                </a:solidFill>
              </a:rPr>
              <a:t>Musical</a:t>
            </a:r>
          </a:p>
          <a:p>
            <a:pPr lvl="1"/>
            <a:r>
              <a:rPr lang="en-US" sz="2500" b="1" dirty="0">
                <a:solidFill>
                  <a:srgbClr val="00B050"/>
                </a:solidFill>
              </a:rPr>
              <a:t>You are part of the new protest song movement. Pick a </a:t>
            </a:r>
            <a:r>
              <a:rPr lang="en-US" sz="2500" b="1" dirty="0" smtClean="0">
                <a:solidFill>
                  <a:srgbClr val="00B050"/>
                </a:solidFill>
              </a:rPr>
              <a:t>social justice issue and a piece </a:t>
            </a:r>
            <a:r>
              <a:rPr lang="en-US" sz="2500" b="1" dirty="0">
                <a:solidFill>
                  <a:srgbClr val="00B050"/>
                </a:solidFill>
              </a:rPr>
              <a:t>of instrumental music and write your own protest lyrics to accompany it. </a:t>
            </a:r>
          </a:p>
        </p:txBody>
      </p:sp>
      <p:sp>
        <p:nvSpPr>
          <p:cNvPr id="6" name="Content Placeholder 2"/>
          <p:cNvSpPr txBox="1">
            <a:spLocks/>
          </p:cNvSpPr>
          <p:nvPr/>
        </p:nvSpPr>
        <p:spPr>
          <a:xfrm>
            <a:off x="5943601" y="1951038"/>
            <a:ext cx="2514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2">
                    <a:lumMod val="50000"/>
                  </a:schemeClr>
                </a:solidFill>
              </a:rPr>
              <a:t>Spatial</a:t>
            </a:r>
          </a:p>
          <a:p>
            <a:pPr lvl="1"/>
            <a:r>
              <a:rPr lang="en-US" dirty="0">
                <a:solidFill>
                  <a:schemeClr val="accent2">
                    <a:lumMod val="50000"/>
                  </a:schemeClr>
                </a:solidFill>
              </a:rPr>
              <a:t>Frozen Tableau</a:t>
            </a:r>
          </a:p>
          <a:p>
            <a:pPr lvl="1"/>
            <a:r>
              <a:rPr lang="en-US" dirty="0" smtClean="0">
                <a:solidFill>
                  <a:schemeClr val="accent2">
                    <a:lumMod val="50000"/>
                  </a:schemeClr>
                </a:solidFill>
              </a:rPr>
              <a:t>Create a “map collage” of where your social justice issue started</a:t>
            </a:r>
            <a:endParaRPr lang="en-US" dirty="0">
              <a:solidFill>
                <a:schemeClr val="accent2">
                  <a:lumMod val="50000"/>
                </a:schemeClr>
              </a:solidFill>
            </a:endParaRPr>
          </a:p>
        </p:txBody>
      </p:sp>
      <p:sp>
        <p:nvSpPr>
          <p:cNvPr id="7" name="Content Placeholder 2"/>
          <p:cNvSpPr txBox="1">
            <a:spLocks/>
          </p:cNvSpPr>
          <p:nvPr/>
        </p:nvSpPr>
        <p:spPr>
          <a:xfrm>
            <a:off x="8305802" y="1951038"/>
            <a:ext cx="2627809"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7030A0"/>
                </a:solidFill>
              </a:rPr>
              <a:t>Visual</a:t>
            </a:r>
          </a:p>
          <a:p>
            <a:pPr lvl="1"/>
            <a:r>
              <a:rPr lang="en-US" dirty="0">
                <a:solidFill>
                  <a:srgbClr val="7030A0"/>
                </a:solidFill>
              </a:rPr>
              <a:t>Create a </a:t>
            </a:r>
            <a:r>
              <a:rPr lang="en-US" dirty="0" smtClean="0">
                <a:solidFill>
                  <a:srgbClr val="7030A0"/>
                </a:solidFill>
              </a:rPr>
              <a:t>comic or work of art that advertises the importance of your chosen issue and what could solve it</a:t>
            </a:r>
            <a:endParaRPr lang="en-US" dirty="0">
              <a:solidFill>
                <a:srgbClr val="7030A0"/>
              </a:solidFill>
            </a:endParaRPr>
          </a:p>
        </p:txBody>
      </p:sp>
    </p:spTree>
    <p:extLst>
      <p:ext uri="{BB962C8B-B14F-4D97-AF65-F5344CB8AC3E}">
        <p14:creationId xmlns:p14="http://schemas.microsoft.com/office/powerpoint/2010/main" val="1444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sz="quarter" idx="1"/>
          </p:nvPr>
        </p:nvSpPr>
        <p:spPr/>
        <p:txBody>
          <a:bodyPr/>
          <a:lstStyle/>
          <a:p>
            <a:r>
              <a:rPr lang="en-US" dirty="0" smtClean="0"/>
              <a:t>TCAP Practice</a:t>
            </a:r>
            <a:endParaRPr lang="en-US" dirty="0"/>
          </a:p>
          <a:p>
            <a:r>
              <a:rPr lang="en-US" dirty="0" smtClean="0"/>
              <a:t>Practice annotating writing prompts</a:t>
            </a:r>
          </a:p>
        </p:txBody>
      </p:sp>
    </p:spTree>
    <p:extLst>
      <p:ext uri="{BB962C8B-B14F-4D97-AF65-F5344CB8AC3E}">
        <p14:creationId xmlns:p14="http://schemas.microsoft.com/office/powerpoint/2010/main" val="4169938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Unit</a:t>
            </a:r>
            <a:endParaRPr lang="en-US" dirty="0"/>
          </a:p>
        </p:txBody>
      </p:sp>
      <p:sp>
        <p:nvSpPr>
          <p:cNvPr id="3" name="Content Placeholder 2"/>
          <p:cNvSpPr>
            <a:spLocks noGrp="1"/>
          </p:cNvSpPr>
          <p:nvPr>
            <p:ph sz="quarter" idx="1"/>
          </p:nvPr>
        </p:nvSpPr>
        <p:spPr/>
        <p:txBody>
          <a:bodyPr/>
          <a:lstStyle/>
          <a:p>
            <a:r>
              <a:rPr lang="en-US" dirty="0" smtClean="0"/>
              <a:t>We are preparing to take our final exams – so each warm up will help you practice your test taking skills</a:t>
            </a:r>
          </a:p>
          <a:p>
            <a:pPr marL="0" indent="0">
              <a:buNone/>
            </a:pPr>
            <a:endParaRPr lang="en-US" dirty="0" smtClean="0"/>
          </a:p>
          <a:p>
            <a:r>
              <a:rPr lang="en-US" dirty="0" smtClean="0"/>
              <a:t>We are finishing up our unit on fairness and development and will work towards using our knowledge of persuasion and figurative language to create social change. We are building our identities as leaders and we will create works of poetry, narratives, expository texts, and argumentative texts. </a:t>
            </a:r>
            <a:endParaRPr lang="en-US" dirty="0"/>
          </a:p>
        </p:txBody>
      </p:sp>
    </p:spTree>
    <p:extLst>
      <p:ext uri="{BB962C8B-B14F-4D97-AF65-F5344CB8AC3E}">
        <p14:creationId xmlns:p14="http://schemas.microsoft.com/office/powerpoint/2010/main" val="173145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 How to read a poem</a:t>
            </a:r>
            <a:endParaRPr lang="en-US" dirty="0"/>
          </a:p>
        </p:txBody>
      </p:sp>
      <p:pic>
        <p:nvPicPr>
          <p:cNvPr id="4" name="Content Placeholder 3" descr="Poetry for IGCSE 2019 | Literature at Las Cumbres"/>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81200" y="2089913"/>
            <a:ext cx="7467600" cy="3894201"/>
          </a:xfrm>
        </p:spPr>
      </p:pic>
    </p:spTree>
    <p:extLst>
      <p:ext uri="{BB962C8B-B14F-4D97-AF65-F5344CB8AC3E}">
        <p14:creationId xmlns:p14="http://schemas.microsoft.com/office/powerpoint/2010/main" val="417857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your notebook pages</a:t>
            </a:r>
            <a:endParaRPr lang="en-US" dirty="0"/>
          </a:p>
        </p:txBody>
      </p:sp>
      <p:pic>
        <p:nvPicPr>
          <p:cNvPr id="4" name="Content Placeholder 3" descr="Add Your Own Page Numbers | Persephone Pomegranate | Flick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8188" y="1600201"/>
            <a:ext cx="4873625" cy="4873625"/>
          </a:xfrm>
        </p:spPr>
      </p:pic>
    </p:spTree>
    <p:extLst>
      <p:ext uri="{BB962C8B-B14F-4D97-AF65-F5344CB8AC3E}">
        <p14:creationId xmlns:p14="http://schemas.microsoft.com/office/powerpoint/2010/main" val="293545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Poverty/Hunger/unemployment</a:t>
            </a:r>
            <a:endParaRPr lang="en-US" dirty="0"/>
          </a:p>
        </p:txBody>
      </p:sp>
      <p:pic>
        <p:nvPicPr>
          <p:cNvPr id="4" name="Content Placeholder 3" descr="G8 Genova: l’Italia offre 45mila euro alle vittime per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819401" y="1600200"/>
            <a:ext cx="5564717" cy="4173538"/>
          </a:xfrm>
        </p:spPr>
      </p:pic>
    </p:spTree>
    <p:extLst>
      <p:ext uri="{BB962C8B-B14F-4D97-AF65-F5344CB8AC3E}">
        <p14:creationId xmlns:p14="http://schemas.microsoft.com/office/powerpoint/2010/main" val="2323664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Climate Change/Pollution</a:t>
            </a:r>
            <a:endParaRPr lang="en-US" dirty="0"/>
          </a:p>
        </p:txBody>
      </p:sp>
      <p:pic>
        <p:nvPicPr>
          <p:cNvPr id="4" name="Content Placeholder 3" descr="Human rights – help or hindrance to combatting climate ..."/>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61608" y="1600201"/>
            <a:ext cx="7306784" cy="4873625"/>
          </a:xfrm>
        </p:spPr>
      </p:pic>
    </p:spTree>
    <p:extLst>
      <p:ext uri="{BB962C8B-B14F-4D97-AF65-F5344CB8AC3E}">
        <p14:creationId xmlns:p14="http://schemas.microsoft.com/office/powerpoint/2010/main" val="1164731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War and violence</a:t>
            </a:r>
            <a:endParaRPr lang="en-US" dirty="0"/>
          </a:p>
        </p:txBody>
      </p:sp>
      <p:pic>
        <p:nvPicPr>
          <p:cNvPr id="10" name="Content Placeholder 9" descr="Korean War - HD-SN-99-03118 | Flickr - Photo Shar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14600" y="1476692"/>
            <a:ext cx="6096000" cy="4876800"/>
          </a:xfrm>
        </p:spPr>
      </p:pic>
    </p:spTree>
    <p:extLst>
      <p:ext uri="{BB962C8B-B14F-4D97-AF65-F5344CB8AC3E}">
        <p14:creationId xmlns:p14="http://schemas.microsoft.com/office/powerpoint/2010/main" val="1307834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Immigration</a:t>
            </a:r>
            <a:br>
              <a:rPr lang="en-US" dirty="0" smtClean="0"/>
            </a:br>
            <a:r>
              <a:rPr lang="en-US" dirty="0" smtClean="0"/>
              <a:t>practices</a:t>
            </a:r>
            <a:endParaRPr lang="en-US" dirty="0"/>
          </a:p>
        </p:txBody>
      </p:sp>
      <p:pic>
        <p:nvPicPr>
          <p:cNvPr id="4" name="Content Placeholder 3" descr="&quot;Thousands of illegals crossing into the United States ..."/>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715001" y="274638"/>
            <a:ext cx="4190345" cy="6093462"/>
          </a:xfrm>
        </p:spPr>
      </p:pic>
    </p:spTree>
    <p:extLst>
      <p:ext uri="{BB962C8B-B14F-4D97-AF65-F5344CB8AC3E}">
        <p14:creationId xmlns:p14="http://schemas.microsoft.com/office/powerpoint/2010/main" val="519697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269</Words>
  <Application>Microsoft Office PowerPoint</Application>
  <PresentationFormat>Widescreen</PresentationFormat>
  <Paragraphs>48</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Protest poetry and social justice project</vt:lpstr>
      <vt:lpstr>Bellringer</vt:lpstr>
      <vt:lpstr>New Unit</vt:lpstr>
      <vt:lpstr>Guided notes: How to read a poem</vt:lpstr>
      <vt:lpstr>Number your notebook pages</vt:lpstr>
      <vt:lpstr>#1 Poverty/Hunger/unemployment</vt:lpstr>
      <vt:lpstr>#2 Climate Change/Pollution</vt:lpstr>
      <vt:lpstr>#3 War and violence</vt:lpstr>
      <vt:lpstr>#4 Immigration practices</vt:lpstr>
      <vt:lpstr>#5 Civil Rights Violations</vt:lpstr>
      <vt:lpstr>#6 Crime/justice system</vt:lpstr>
      <vt:lpstr>Define and  use the following words in a cohesive paragraph</vt:lpstr>
      <vt:lpstr>What Gandhi can teach today’s protestors?</vt:lpstr>
      <vt:lpstr>Select an issue</vt:lpstr>
      <vt:lpstr>Primary Source Annotations</vt:lpstr>
      <vt:lpstr>Mapping The Issue</vt:lpstr>
      <vt:lpstr>Modality Stations – ADVANCED FINAL PROJECT</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Kelleher, Kaitlyn A</dc:creator>
  <cp:lastModifiedBy>Kelleher, Kaitlyn A</cp:lastModifiedBy>
  <cp:revision>5</cp:revision>
  <dcterms:created xsi:type="dcterms:W3CDTF">2019-04-07T18:39:58Z</dcterms:created>
  <dcterms:modified xsi:type="dcterms:W3CDTF">2019-04-07T19:45:49Z</dcterms:modified>
</cp:coreProperties>
</file>