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68" r:id="rId4"/>
    <p:sldId id="269" r:id="rId5"/>
    <p:sldId id="270" r:id="rId6"/>
    <p:sldId id="257" r:id="rId7"/>
    <p:sldId id="263" r:id="rId8"/>
    <p:sldId id="258" r:id="rId9"/>
    <p:sldId id="259" r:id="rId10"/>
    <p:sldId id="271" r:id="rId11"/>
    <p:sldId id="261" r:id="rId12"/>
    <p:sldId id="262" r:id="rId13"/>
    <p:sldId id="265" r:id="rId14"/>
    <p:sldId id="272" r:id="rId15"/>
    <p:sldId id="273" r:id="rId16"/>
    <p:sldId id="264" r:id="rId17"/>
    <p:sldId id="274" r:id="rId18"/>
    <p:sldId id="277" r:id="rId19"/>
    <p:sldId id="275" r:id="rId20"/>
    <p:sldId id="278" r:id="rId21"/>
    <p:sldId id="279" r:id="rId22"/>
    <p:sldId id="282" r:id="rId23"/>
    <p:sldId id="280" r:id="rId24"/>
    <p:sldId id="281" r:id="rId25"/>
    <p:sldId id="283" r:id="rId26"/>
    <p:sldId id="284" r:id="rId27"/>
    <p:sldId id="286" r:id="rId28"/>
    <p:sldId id="285" r:id="rId2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1/13/2019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AOGLuDElm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Creative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8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5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Glue the expectations in our front cover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74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Interactive Notebooks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4</a:t>
            </a:r>
            <a:r>
              <a:rPr lang="en-US" sz="3200" dirty="0" smtClean="0"/>
              <a:t>.) Page 5 – glue in a copy of your plot diagram (with definitions)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5</a:t>
            </a:r>
            <a:r>
              <a:rPr lang="en-US" sz="3200" dirty="0" smtClean="0"/>
              <a:t>.)Page 6-7 – glue in a copy of the “Text Structures in Informational Texts” handout. These are “Thinking Maps” that can help you interpret articles of nonfiction.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www.youtube.com/watch?v=9AOGLuDElm0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59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8: Interactive Notebook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Glue/tape in your </a:t>
            </a:r>
            <a:r>
              <a:rPr lang="en-US" dirty="0" err="1" smtClean="0"/>
              <a:t>Bellringer</a:t>
            </a:r>
            <a:r>
              <a:rPr lang="en-US" dirty="0" smtClean="0"/>
              <a:t> handout</a:t>
            </a:r>
            <a:endParaRPr lang="en-US" dirty="0"/>
          </a:p>
        </p:txBody>
      </p:sp>
      <p:pic>
        <p:nvPicPr>
          <p:cNvPr id="4" name="Content Placeholder 3" descr="Alertas cuando un nombre y apellido o dirección de correo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24" y="2998199"/>
            <a:ext cx="2723378" cy="2723378"/>
          </a:xfrm>
        </p:spPr>
      </p:pic>
    </p:spTree>
    <p:extLst>
      <p:ext uri="{BB962C8B-B14F-4D97-AF65-F5344CB8AC3E}">
        <p14:creationId xmlns:p14="http://schemas.microsoft.com/office/powerpoint/2010/main" val="36326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 of Interactive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/>
              <a:t>Freewrite</a:t>
            </a:r>
            <a:r>
              <a:rPr lang="en-US" sz="6000" dirty="0"/>
              <a:t>: why do we use thinking maps and how can they help us </a:t>
            </a:r>
            <a:r>
              <a:rPr lang="en-US" sz="6000" dirty="0" smtClean="0"/>
              <a:t>remember information?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795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 on page 8 of your Interactive Notebooks</a:t>
            </a:r>
          </a:p>
          <a:p>
            <a:r>
              <a:rPr lang="en-US" sz="4000" dirty="0" smtClean="0"/>
              <a:t>Complete “Wednesday’s Warm-Up Task”</a:t>
            </a:r>
          </a:p>
          <a:p>
            <a:pPr lvl="4"/>
            <a:r>
              <a:rPr lang="en-US" sz="3600" dirty="0" smtClean="0"/>
              <a:t>All about theme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Theme?</a:t>
            </a:r>
            <a:endParaRPr lang="en-US" dirty="0"/>
          </a:p>
        </p:txBody>
      </p:sp>
      <p:pic>
        <p:nvPicPr>
          <p:cNvPr id="4" name="Content Placeholder 3" descr="What’s My Theme? | Karavansar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50" y="1940493"/>
            <a:ext cx="6348549" cy="4920125"/>
          </a:xfrm>
        </p:spPr>
      </p:pic>
    </p:spTree>
    <p:extLst>
      <p:ext uri="{BB962C8B-B14F-4D97-AF65-F5344CB8AC3E}">
        <p14:creationId xmlns:p14="http://schemas.microsoft.com/office/powerpoint/2010/main" val="25863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10: Interactive Notebook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Year Resolutions Thinking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Create </a:t>
            </a:r>
            <a:r>
              <a:rPr lang="en-US" sz="4000" smtClean="0"/>
              <a:t>a diagram </a:t>
            </a:r>
            <a:r>
              <a:rPr lang="en-US" sz="4000" dirty="0" smtClean="0"/>
              <a:t>of what you would like to accomplish this year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97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11 - </a:t>
            </a:r>
            <a:r>
              <a:rPr lang="en-US" dirty="0" err="1" smtClean="0"/>
              <a:t>Freewrite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</a:t>
            </a:r>
            <a:r>
              <a:rPr lang="en-US" sz="3600" dirty="0"/>
              <a:t>is creativity? What do we mean when we say someone is “creative”? In other words, what are we saying that person does well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r>
              <a:rPr lang="en-US" sz="3600" dirty="0" smtClean="0"/>
              <a:t>Minimum of 5 sentences for your response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00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 on page 8 of your Interactive Notebooks</a:t>
            </a:r>
          </a:p>
          <a:p>
            <a:r>
              <a:rPr lang="en-US" sz="4000" dirty="0" smtClean="0"/>
              <a:t>Complete “Thursday’s Warm-Up Task”</a:t>
            </a:r>
          </a:p>
          <a:p>
            <a:pPr lvl="4"/>
            <a:r>
              <a:rPr lang="en-US" sz="3600" dirty="0" smtClean="0"/>
              <a:t>All about plot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18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12-13: Glue in “How to Read Nonfiction”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Read “</a:t>
            </a:r>
            <a:r>
              <a:rPr lang="en-US" sz="4000" dirty="0" err="1"/>
              <a:t>Reseach</a:t>
            </a:r>
            <a:r>
              <a:rPr lang="en-US" sz="4000" dirty="0"/>
              <a:t> Opens Windows Into the Creative Brain” 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Explore this article with your “How </a:t>
            </a:r>
            <a:r>
              <a:rPr lang="en-US" sz="4000" dirty="0"/>
              <a:t>to </a:t>
            </a:r>
            <a:r>
              <a:rPr lang="en-US" sz="4000" dirty="0" smtClean="0"/>
              <a:t>Read Nonfiction” thinking map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30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Station 1: </a:t>
            </a:r>
            <a:r>
              <a:rPr lang="en-US" sz="3200" dirty="0" smtClean="0"/>
              <a:t>Cortez, Jeremiah, </a:t>
            </a:r>
            <a:r>
              <a:rPr lang="en-US" sz="3200" dirty="0" err="1" smtClean="0"/>
              <a:t>Mwamba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Station 2: </a:t>
            </a:r>
            <a:r>
              <a:rPr lang="en-US" sz="3200" dirty="0" err="1" smtClean="0"/>
              <a:t>Bryten</a:t>
            </a:r>
            <a:r>
              <a:rPr lang="en-US" sz="3200" dirty="0" smtClean="0"/>
              <a:t>, Marquis, Dash, Scarlett</a:t>
            </a:r>
          </a:p>
          <a:p>
            <a:pPr marL="0" indent="0">
              <a:buNone/>
            </a:pPr>
            <a:r>
              <a:rPr lang="en-US" sz="3200" b="1" dirty="0" smtClean="0"/>
              <a:t>Station 3: </a:t>
            </a:r>
            <a:r>
              <a:rPr lang="en-US" sz="3200" dirty="0" err="1" smtClean="0"/>
              <a:t>I’Keiah</a:t>
            </a:r>
            <a:r>
              <a:rPr lang="en-US" sz="3200" dirty="0" smtClean="0"/>
              <a:t>, Jack, Jonas, Sydney</a:t>
            </a:r>
          </a:p>
          <a:p>
            <a:pPr marL="0" indent="0">
              <a:buNone/>
            </a:pPr>
            <a:r>
              <a:rPr lang="en-US" sz="3200" b="1" dirty="0" smtClean="0"/>
              <a:t>Station 4: </a:t>
            </a:r>
            <a:r>
              <a:rPr lang="en-US" sz="3200" dirty="0" smtClean="0"/>
              <a:t>Charlie, Stella, Bernard, Amelia</a:t>
            </a:r>
          </a:p>
          <a:p>
            <a:pPr marL="0" indent="0">
              <a:buNone/>
            </a:pPr>
            <a:r>
              <a:rPr lang="en-US" sz="3200" b="1" dirty="0" smtClean="0"/>
              <a:t>Station 5: </a:t>
            </a:r>
            <a:r>
              <a:rPr lang="en-US" sz="3200" dirty="0" err="1" smtClean="0"/>
              <a:t>Marlos</a:t>
            </a:r>
            <a:r>
              <a:rPr lang="en-US" sz="3200" dirty="0" smtClean="0"/>
              <a:t>, Angel, Caleb, Eleanor, </a:t>
            </a:r>
            <a:r>
              <a:rPr lang="en-US" sz="3200" dirty="0" err="1" smtClean="0"/>
              <a:t>Sariya</a:t>
            </a:r>
            <a:r>
              <a:rPr lang="en-US" sz="3200" dirty="0" smtClean="0"/>
              <a:t>, 			</a:t>
            </a:r>
            <a:r>
              <a:rPr lang="en-US" sz="3200" dirty="0" err="1" smtClean="0"/>
              <a:t>Subrina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Station 6: </a:t>
            </a:r>
            <a:r>
              <a:rPr lang="en-US" sz="3200" dirty="0" smtClean="0"/>
              <a:t>Julius, Luc, </a:t>
            </a:r>
            <a:r>
              <a:rPr lang="en-US" sz="3200" dirty="0" err="1" smtClean="0"/>
              <a:t>Xander</a:t>
            </a:r>
            <a:r>
              <a:rPr lang="en-US" sz="3200" dirty="0" smtClean="0"/>
              <a:t>, Venice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73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14: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400" dirty="0" smtClean="0"/>
              <a:t>Turn to page 6-7 of your interactive notebook</a:t>
            </a:r>
          </a:p>
          <a:p>
            <a:endParaRPr lang="en-US" sz="5400" dirty="0"/>
          </a:p>
          <a:p>
            <a:r>
              <a:rPr lang="en-US" sz="5400" dirty="0" smtClean="0"/>
              <a:t>View the “Text Structures in Informational Texts”</a:t>
            </a:r>
          </a:p>
          <a:p>
            <a:pPr marL="0" indent="0">
              <a:buNone/>
            </a:pPr>
            <a:endParaRPr lang="en-US" sz="5400" dirty="0" smtClean="0"/>
          </a:p>
          <a:p>
            <a:r>
              <a:rPr lang="en-US" sz="5400" dirty="0" smtClean="0"/>
              <a:t>Use the “Key Words” to determine what the text structure of “Research Opens Windows into the Creative Brain”</a:t>
            </a:r>
          </a:p>
          <a:p>
            <a:endParaRPr lang="en-US" sz="5400" dirty="0"/>
          </a:p>
          <a:p>
            <a:r>
              <a:rPr lang="en-US" sz="5400" dirty="0" smtClean="0"/>
              <a:t>Draw the text pattern’s thinking map on page 14 of your interactive notebook. Fill </a:t>
            </a:r>
            <a:r>
              <a:rPr lang="en-US" sz="5400" smtClean="0"/>
              <a:t>it out.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77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 on page 8 of your Interactive Notebooks</a:t>
            </a:r>
          </a:p>
          <a:p>
            <a:r>
              <a:rPr lang="en-US" sz="4000" dirty="0" smtClean="0"/>
              <a:t>Complete “Friday’s Warm-Up Task”</a:t>
            </a:r>
          </a:p>
          <a:p>
            <a:pPr lvl="4"/>
            <a:r>
              <a:rPr lang="en-US" sz="3600" dirty="0" smtClean="0"/>
              <a:t>All about points of 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10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to pages 2-4 of interactive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Add all of this week’s activities to our table of contents</a:t>
            </a:r>
          </a:p>
          <a:p>
            <a:endParaRPr lang="en-US" sz="4800" dirty="0"/>
          </a:p>
          <a:p>
            <a:r>
              <a:rPr lang="en-US" sz="4800" dirty="0" smtClean="0"/>
              <a:t>While you work, I will call people up for notebook checks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64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14: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400" dirty="0" smtClean="0"/>
              <a:t>Turn to page 6-7 of your interactive notebook</a:t>
            </a:r>
          </a:p>
          <a:p>
            <a:endParaRPr lang="en-US" sz="5400" dirty="0"/>
          </a:p>
          <a:p>
            <a:r>
              <a:rPr lang="en-US" sz="5400" dirty="0" smtClean="0"/>
              <a:t>View the “Text Structures in Informational Texts”</a:t>
            </a:r>
          </a:p>
          <a:p>
            <a:pPr marL="0" indent="0">
              <a:buNone/>
            </a:pPr>
            <a:endParaRPr lang="en-US" sz="5400" dirty="0" smtClean="0"/>
          </a:p>
          <a:p>
            <a:r>
              <a:rPr lang="en-US" sz="5400" dirty="0" smtClean="0"/>
              <a:t>Use the “Key Words” to determine what the text structure of “Research Opens Windows into the Creative Brain”</a:t>
            </a:r>
          </a:p>
          <a:p>
            <a:endParaRPr lang="en-US" sz="5400" dirty="0"/>
          </a:p>
          <a:p>
            <a:r>
              <a:rPr lang="en-US" sz="5400" dirty="0" smtClean="0"/>
              <a:t>Draw the text pattern’s thinking map on page 14 of your interactive notebook. Fill </a:t>
            </a:r>
            <a:r>
              <a:rPr lang="en-US" sz="5400" smtClean="0"/>
              <a:t>it out.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561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15 of Interactive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Freewrite</a:t>
            </a:r>
            <a:r>
              <a:rPr lang="en-US" sz="4400" dirty="0"/>
              <a:t>: Why do author’s cite their sources?</a:t>
            </a:r>
          </a:p>
        </p:txBody>
      </p:sp>
    </p:spTree>
    <p:extLst>
      <p:ext uri="{BB962C8B-B14F-4D97-AF65-F5344CB8AC3E}">
        <p14:creationId xmlns:p14="http://schemas.microsoft.com/office/powerpoint/2010/main" val="42162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16-17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Glue in information about different </a:t>
            </a:r>
            <a:r>
              <a:rPr lang="en-US" sz="4800" dirty="0"/>
              <a:t>types of evidence authors use.</a:t>
            </a:r>
          </a:p>
        </p:txBody>
      </p:sp>
    </p:spTree>
    <p:extLst>
      <p:ext uri="{BB962C8B-B14F-4D97-AF65-F5344CB8AC3E}">
        <p14:creationId xmlns:p14="http://schemas.microsoft.com/office/powerpoint/2010/main" val="2052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Glue in Argumentative Thinking Map</a:t>
            </a:r>
          </a:p>
          <a:p>
            <a:r>
              <a:rPr lang="en-US" sz="4000" dirty="0" smtClean="0"/>
              <a:t>Reread Weintraub’s article, “Research Opens Windows Into the Creative Brain”</a:t>
            </a:r>
          </a:p>
          <a:p>
            <a:r>
              <a:rPr lang="en-US" sz="4000" dirty="0" smtClean="0"/>
              <a:t>Map out the author’s argument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68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 highlighting – get crayons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Highlight intro/hook  = YELLOW</a:t>
            </a:r>
          </a:p>
          <a:p>
            <a:r>
              <a:rPr lang="en-US" sz="3600" dirty="0" smtClean="0"/>
              <a:t>Argument (claim/central idea) = BLUE</a:t>
            </a:r>
          </a:p>
          <a:p>
            <a:r>
              <a:rPr lang="en-US" sz="3600" dirty="0" smtClean="0"/>
              <a:t>Evidence 1 = RED</a:t>
            </a:r>
          </a:p>
          <a:p>
            <a:r>
              <a:rPr lang="en-US" sz="3600" dirty="0" smtClean="0"/>
              <a:t>Evidence 2 = GREEN</a:t>
            </a:r>
          </a:p>
          <a:p>
            <a:r>
              <a:rPr lang="en-US" sz="3600" dirty="0" smtClean="0"/>
              <a:t>Evidence 3 = PURPLE</a:t>
            </a:r>
          </a:p>
        </p:txBody>
      </p:sp>
    </p:spTree>
    <p:extLst>
      <p:ext uri="{BB962C8B-B14F-4D97-AF65-F5344CB8AC3E}">
        <p14:creationId xmlns:p14="http://schemas.microsoft.com/office/powerpoint/2010/main" val="24990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20: </a:t>
            </a:r>
            <a:r>
              <a:rPr lang="en-US" dirty="0" err="1" smtClean="0"/>
              <a:t>Freewrite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Evaluate: Do you think the argument is well supported. How can it be improved.</a:t>
            </a:r>
          </a:p>
        </p:txBody>
      </p:sp>
    </p:spTree>
    <p:extLst>
      <p:ext uri="{BB962C8B-B14F-4D97-AF65-F5344CB8AC3E}">
        <p14:creationId xmlns:p14="http://schemas.microsoft.com/office/powerpoint/2010/main" val="102327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Station 1:  Tre, </a:t>
            </a:r>
            <a:r>
              <a:rPr lang="en-US" sz="3200" b="1" dirty="0" err="1" smtClean="0"/>
              <a:t>Ambrianna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2: Alphonso, Avery, Dylan, Trey</a:t>
            </a:r>
          </a:p>
          <a:p>
            <a:pPr marL="0" indent="0">
              <a:buNone/>
            </a:pPr>
            <a:r>
              <a:rPr lang="en-US" sz="3200" b="1" dirty="0" smtClean="0"/>
              <a:t>Station 3: </a:t>
            </a:r>
            <a:r>
              <a:rPr lang="en-US" sz="3200" b="1" dirty="0" err="1" smtClean="0"/>
              <a:t>Tay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Jakob</a:t>
            </a:r>
            <a:r>
              <a:rPr lang="en-US" sz="3200" b="1" dirty="0" smtClean="0"/>
              <a:t>, Greer</a:t>
            </a:r>
          </a:p>
          <a:p>
            <a:pPr marL="0" indent="0">
              <a:buNone/>
            </a:pPr>
            <a:r>
              <a:rPr lang="en-US" sz="3200" b="1" dirty="0" smtClean="0"/>
              <a:t>Station 4: , Daphne, Kelsie</a:t>
            </a:r>
          </a:p>
          <a:p>
            <a:pPr marL="0" indent="0">
              <a:buNone/>
            </a:pPr>
            <a:r>
              <a:rPr lang="en-US" sz="3200" b="1" dirty="0" smtClean="0"/>
              <a:t>Station 5: Kameron, Dashawn, Ezra</a:t>
            </a:r>
          </a:p>
          <a:p>
            <a:pPr marL="0" indent="0">
              <a:buNone/>
            </a:pPr>
            <a:r>
              <a:rPr lang="en-US" sz="3200" b="1" dirty="0" smtClean="0"/>
              <a:t>Station 6: Jacob, Bet</a:t>
            </a:r>
          </a:p>
          <a:p>
            <a:pPr marL="0" indent="0">
              <a:buNone/>
            </a:pPr>
            <a:r>
              <a:rPr lang="en-US" sz="3200" b="1" dirty="0" smtClean="0"/>
              <a:t>Station 7: </a:t>
            </a:r>
            <a:r>
              <a:rPr lang="en-US" sz="3200" b="1" dirty="0" err="1" smtClean="0"/>
              <a:t>Cyanae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Lura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Jy’Sean</a:t>
            </a:r>
            <a:r>
              <a:rPr lang="en-US" sz="3200" b="1" dirty="0" smtClean="0"/>
              <a:t>, Alison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50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5th 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Station 1: </a:t>
            </a:r>
            <a:r>
              <a:rPr lang="en-US" sz="3200" b="1" dirty="0" err="1" smtClean="0"/>
              <a:t>Jeriah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Roselin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2: Victoria, Amara, Veronica</a:t>
            </a:r>
          </a:p>
          <a:p>
            <a:pPr marL="0" indent="0">
              <a:buNone/>
            </a:pPr>
            <a:r>
              <a:rPr lang="en-US" sz="3200" b="1" dirty="0" smtClean="0"/>
              <a:t>Station 3: </a:t>
            </a:r>
            <a:r>
              <a:rPr lang="en-US" sz="3200" b="1" dirty="0" err="1" smtClean="0"/>
              <a:t>Chantze</a:t>
            </a:r>
            <a:r>
              <a:rPr lang="en-US" sz="3200" b="1" dirty="0" smtClean="0"/>
              <a:t>, Jayden</a:t>
            </a:r>
          </a:p>
          <a:p>
            <a:pPr marL="0" indent="0">
              <a:buNone/>
            </a:pPr>
            <a:r>
              <a:rPr lang="en-US" sz="3200" b="1" dirty="0" smtClean="0"/>
              <a:t>Station 4: </a:t>
            </a:r>
            <a:r>
              <a:rPr lang="en-US" sz="3200" b="1" dirty="0" err="1"/>
              <a:t>Ezilah</a:t>
            </a:r>
            <a:r>
              <a:rPr lang="en-US" sz="3200" b="1" dirty="0"/>
              <a:t>, </a:t>
            </a:r>
            <a:r>
              <a:rPr lang="en-US" sz="3200" b="1" dirty="0" err="1"/>
              <a:t>Quez</a:t>
            </a:r>
            <a:r>
              <a:rPr lang="en-US" sz="3200" b="1" dirty="0"/>
              <a:t>, Kamryn</a:t>
            </a:r>
          </a:p>
          <a:p>
            <a:pPr marL="0" indent="0">
              <a:buNone/>
            </a:pPr>
            <a:r>
              <a:rPr lang="en-US" sz="3200" b="1" dirty="0" smtClean="0"/>
              <a:t>Station 5: Edward, </a:t>
            </a:r>
            <a:r>
              <a:rPr lang="en-US" sz="3200" b="1" dirty="0" err="1" smtClean="0"/>
              <a:t>Chanyel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Ahriel</a:t>
            </a:r>
            <a:r>
              <a:rPr lang="en-US" sz="3200" b="1" dirty="0" smtClean="0"/>
              <a:t>, Chase</a:t>
            </a:r>
          </a:p>
          <a:p>
            <a:pPr marL="0" indent="0">
              <a:buNone/>
            </a:pPr>
            <a:r>
              <a:rPr lang="en-US" sz="3200" b="1" dirty="0" smtClean="0"/>
              <a:t>Station 6: Jack Henry, Javier, Seamus, </a:t>
            </a:r>
            <a:r>
              <a:rPr lang="en-US" sz="3200" b="1" dirty="0" err="1" smtClean="0"/>
              <a:t>Sydelle</a:t>
            </a:r>
            <a:r>
              <a:rPr lang="en-US" sz="3200" b="1" dirty="0" smtClean="0"/>
              <a:t>, Hudson, Frank</a:t>
            </a:r>
          </a:p>
          <a:p>
            <a:pPr marL="0" indent="0">
              <a:buNone/>
            </a:pPr>
            <a:r>
              <a:rPr lang="en-US" sz="3200" b="1" dirty="0" smtClean="0"/>
              <a:t>Station 7: Quinten, </a:t>
            </a:r>
            <a:r>
              <a:rPr lang="en-US" sz="3200" b="1" dirty="0" err="1" smtClean="0"/>
              <a:t>Nyala</a:t>
            </a:r>
            <a:r>
              <a:rPr lang="en-US" sz="3200" b="1" dirty="0" smtClean="0"/>
              <a:t>, Shelby, Aidan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86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th 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Station 1: Aniya, Kelsi, Alex H., Malachi, </a:t>
            </a:r>
            <a:r>
              <a:rPr lang="en-US" sz="3200" b="1" dirty="0" err="1" smtClean="0"/>
              <a:t>Caden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2: Kennedi, Henry, Sam</a:t>
            </a:r>
          </a:p>
          <a:p>
            <a:pPr marL="0" indent="0">
              <a:buNone/>
            </a:pPr>
            <a:r>
              <a:rPr lang="en-US" sz="3200" b="1" dirty="0" smtClean="0"/>
              <a:t>Station 3: Alex W, Caroline, Harper, </a:t>
            </a:r>
            <a:r>
              <a:rPr lang="en-US" sz="3200" b="1" dirty="0" err="1" smtClean="0"/>
              <a:t>Wolfie</a:t>
            </a:r>
            <a:r>
              <a:rPr lang="en-US" sz="3200" b="1" dirty="0" smtClean="0"/>
              <a:t>, Alec</a:t>
            </a:r>
          </a:p>
          <a:p>
            <a:pPr marL="0" indent="0">
              <a:buNone/>
            </a:pPr>
            <a:r>
              <a:rPr lang="en-US" sz="3200" b="1" dirty="0" smtClean="0"/>
              <a:t>Station 4: Madalyn, Alana, Logan,</a:t>
            </a:r>
          </a:p>
          <a:p>
            <a:pPr marL="0" indent="0">
              <a:buNone/>
            </a:pPr>
            <a:r>
              <a:rPr lang="en-US" sz="3200" b="1" dirty="0" smtClean="0"/>
              <a:t>Station 5: Syrah, Caitlin, Angus, Zane, </a:t>
            </a:r>
            <a:r>
              <a:rPr lang="en-US" sz="3200" b="1" dirty="0" err="1" smtClean="0"/>
              <a:t>Sarayah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6: </a:t>
            </a:r>
            <a:r>
              <a:rPr lang="en-US" sz="3200" b="1" dirty="0" err="1" smtClean="0"/>
              <a:t>Kaelin</a:t>
            </a:r>
            <a:r>
              <a:rPr lang="en-US" sz="3200" b="1" dirty="0" smtClean="0"/>
              <a:t>, Marina, Olivia L., Gabby, Simone</a:t>
            </a:r>
          </a:p>
          <a:p>
            <a:pPr marL="0" indent="0">
              <a:buNone/>
            </a:pPr>
            <a:r>
              <a:rPr lang="en-US" sz="3200" b="1" dirty="0" smtClean="0"/>
              <a:t>Station 7: </a:t>
            </a:r>
            <a:r>
              <a:rPr lang="en-US" sz="3200" b="1" dirty="0" err="1" smtClean="0"/>
              <a:t>Audri</a:t>
            </a:r>
            <a:r>
              <a:rPr lang="en-US" sz="3200" b="1" dirty="0" smtClean="0"/>
              <a:t>, Xavier, Chelsea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21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“Tuesday’s Warm-Up Task”</a:t>
            </a:r>
          </a:p>
          <a:p>
            <a:pPr lvl="4"/>
            <a:r>
              <a:rPr lang="en-US" sz="3600" dirty="0" smtClean="0"/>
              <a:t>What is an inference?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52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inference is an educated guess about why something happened, or what motivated a decision.</a:t>
            </a:r>
          </a:p>
          <a:p>
            <a:endParaRPr lang="en-US" sz="3200" dirty="0"/>
          </a:p>
          <a:p>
            <a:r>
              <a:rPr lang="en-US" sz="3200" dirty="0" smtClean="0"/>
              <a:t>Creating inferences can also be called “reading between the lines”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70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break, you took home your folders and notebooks</a:t>
            </a:r>
          </a:p>
          <a:p>
            <a:r>
              <a:rPr lang="en-US" dirty="0" smtClean="0"/>
              <a:t>We are starting fresh for this new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Instructions: </a:t>
            </a:r>
          </a:p>
          <a:p>
            <a:pPr marL="0" indent="0">
              <a:buNone/>
            </a:pPr>
            <a:r>
              <a:rPr lang="en-US" dirty="0" smtClean="0"/>
              <a:t>1.) Select a folder and a notebook</a:t>
            </a:r>
          </a:p>
          <a:p>
            <a:pPr marL="0" indent="0">
              <a:buNone/>
            </a:pPr>
            <a:r>
              <a:rPr lang="en-US" dirty="0" smtClean="0"/>
              <a:t>2.) Pick out 2 name tag stickers (write your full name on this)</a:t>
            </a:r>
          </a:p>
          <a:p>
            <a:pPr marL="0" indent="0">
              <a:buNone/>
            </a:pPr>
            <a:r>
              <a:rPr lang="en-US" dirty="0" smtClean="0"/>
              <a:t>3.) Pick out some fun stickers and decorate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notebook is YOUR SPECIAL NOTEBOOK FOR THE REST OF THE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Interactive Notebooks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1.) Number your pages (front and back all the way through)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2.) Page 1 is your “Title Page”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3.) Pages 2-4 is your “Table of Contents”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1499</TotalTime>
  <Words>938</Words>
  <Application>Microsoft Office PowerPoint</Application>
  <PresentationFormat>Widescreen</PresentationFormat>
  <Paragraphs>127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Bookman Old Style</vt:lpstr>
      <vt:lpstr>Century Gothic</vt:lpstr>
      <vt:lpstr>Wingdings</vt:lpstr>
      <vt:lpstr>Wood Type</vt:lpstr>
      <vt:lpstr>The Creative Brain</vt:lpstr>
      <vt:lpstr>1st Period Groups</vt:lpstr>
      <vt:lpstr>4th Period Groups</vt:lpstr>
      <vt:lpstr>5th  Period Groups</vt:lpstr>
      <vt:lpstr>6th  Period Groups</vt:lpstr>
      <vt:lpstr>Bellringer:</vt:lpstr>
      <vt:lpstr>What is an inference?</vt:lpstr>
      <vt:lpstr>Getting Organized</vt:lpstr>
      <vt:lpstr>Setting Up Interactive Notebooks</vt:lpstr>
      <vt:lpstr>Expectations</vt:lpstr>
      <vt:lpstr>Setting Up Interactive Notebooks</vt:lpstr>
      <vt:lpstr>Page 8: Interactive Notebook  Glue/tape in your Bellringer handout</vt:lpstr>
      <vt:lpstr>Page 9 of Interactive Notebook</vt:lpstr>
      <vt:lpstr>Warm-Up</vt:lpstr>
      <vt:lpstr>What is a Theme?</vt:lpstr>
      <vt:lpstr>Page 10: Interactive Notebook  New Year Resolutions Thinking Map</vt:lpstr>
      <vt:lpstr>Page 11 - Freewrite</vt:lpstr>
      <vt:lpstr>Warm-Up</vt:lpstr>
      <vt:lpstr>Page 12-13: Glue in “How to Read Nonfiction”</vt:lpstr>
      <vt:lpstr>Page 14: Structure</vt:lpstr>
      <vt:lpstr>Warm-Up:</vt:lpstr>
      <vt:lpstr>Turn to pages 2-4 of interactive notebook</vt:lpstr>
      <vt:lpstr>Page 14: Structure</vt:lpstr>
      <vt:lpstr>Page 15 of Interactive Notebook</vt:lpstr>
      <vt:lpstr>Page 16-17</vt:lpstr>
      <vt:lpstr>Page 18-19</vt:lpstr>
      <vt:lpstr>Rainbow highlighting – get crayons</vt:lpstr>
      <vt:lpstr>Page 20: Freewrite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Creative Brain</dc:title>
  <dc:creator>Kelleher, Kaitlyn A</dc:creator>
  <cp:lastModifiedBy>Kelleher, Kaitlyn A</cp:lastModifiedBy>
  <cp:revision>32</cp:revision>
  <cp:lastPrinted>2019-01-11T15:11:24Z</cp:lastPrinted>
  <dcterms:created xsi:type="dcterms:W3CDTF">2018-12-19T17:17:58Z</dcterms:created>
  <dcterms:modified xsi:type="dcterms:W3CDTF">2019-01-13T21:38:27Z</dcterms:modified>
</cp:coreProperties>
</file>