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83" r:id="rId8"/>
    <p:sldId id="284" r:id="rId9"/>
    <p:sldId id="285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1" r:id="rId18"/>
    <p:sldId id="272" r:id="rId19"/>
    <p:sldId id="275" r:id="rId20"/>
    <p:sldId id="274" r:id="rId21"/>
    <p:sldId id="276" r:id="rId22"/>
    <p:sldId id="280" r:id="rId23"/>
    <p:sldId id="270" r:id="rId24"/>
    <p:sldId id="277" r:id="rId25"/>
    <p:sldId id="278" r:id="rId26"/>
    <p:sldId id="281" r:id="rId27"/>
    <p:sldId id="279" r:id="rId28"/>
    <p:sldId id="282" r:id="rId2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82762"/>
            <a:ext cx="10222992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000" b="1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B805F-FF0F-4BAA-A3A3-E4F945D687F8}" type="datetimeFigureOut">
              <a:rPr lang="en-US" dirty="0"/>
              <a:t>1/13/2019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B5C51-60B3-48EF-AA78-DB950F30DBA2}" type="datetimeFigureOut">
              <a:rPr lang="en-US" dirty="0"/>
              <a:t>1/13/2019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D676B-6E73-4E3B-A9B3-4966DB9B52A5}" type="datetimeFigureOut">
              <a:rPr lang="en-US" dirty="0"/>
              <a:t>1/13/2019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1F3A6-CC5D-4649-8527-DB0C21FDDFD9}" type="datetimeFigureOut">
              <a:rPr lang="en-US" dirty="0"/>
              <a:t>1/13/2019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 b="1">
                <a:solidFill>
                  <a:schemeClr val="accent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fld id="{5B6F927C-B73E-4F9D-ADFE-F6E23BD7CEE8}" type="datetimeFigureOut">
              <a:rPr lang="en-US" dirty="0"/>
              <a:t>1/13/2019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1FFFF-984A-4EE5-9BF2-EC9310C878F1}" type="datetimeFigureOut">
              <a:rPr lang="en-US" dirty="0"/>
              <a:t>1/13/2019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271C1-B42E-4A60-A25F-0185B888604B}" type="datetimeFigureOut">
              <a:rPr lang="en-US" dirty="0"/>
              <a:t>1/13/2019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16292-3725-4763-8973-4C59F0403D99}" type="datetimeFigureOut">
              <a:rPr lang="en-US" dirty="0"/>
              <a:t>1/13/2019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996D1-8909-469F-911A-4C12C68BF5D9}" type="datetimeFigureOut">
              <a:rPr lang="en-US" dirty="0"/>
              <a:t>1/13/2019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2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A73BC-5D11-4675-B334-102E1E8C9B50}" type="datetimeFigureOut">
              <a:rPr lang="en-US" dirty="0"/>
              <a:t>1/13/2019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2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fld id="{27B8E45F-652B-4E89-8925-000B0AB8FD98}" type="datetimeFigureOut">
              <a:rPr lang="en-US" dirty="0"/>
              <a:t>1/13/2019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fld id="{C4A3462A-2D5B-48AF-A3D4-EF8A90A50A80}" type="datetimeFigureOut">
              <a:rPr lang="en-US" dirty="0"/>
              <a:t>1/13/2019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2"/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Creative Brain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January 8</a:t>
            </a:r>
            <a:r>
              <a:rPr lang="en-US" baseline="30000" dirty="0" smtClean="0"/>
              <a:t>th</a:t>
            </a:r>
            <a:r>
              <a:rPr lang="en-US" dirty="0" smtClean="0"/>
              <a:t>,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79697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IFL Booklet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4800" dirty="0"/>
              <a:t>1.Reread “Research Opens Windows Into the Creative Brain,” by Karen Weintraub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43584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IFL Booklet: Rainbow Highlighting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600" dirty="0"/>
              <a:t>Instructions: Go through the article and color code using crayons at your table</a:t>
            </a:r>
          </a:p>
          <a:p>
            <a:r>
              <a:rPr lang="en-US" sz="3600" dirty="0"/>
              <a:t>Hooks/transitions = yellow</a:t>
            </a:r>
          </a:p>
          <a:p>
            <a:r>
              <a:rPr lang="en-US" sz="3600" dirty="0"/>
              <a:t>Opinions/ideas = </a:t>
            </a:r>
            <a:r>
              <a:rPr lang="en-US" sz="3600" dirty="0" smtClean="0"/>
              <a:t>Blue</a:t>
            </a:r>
          </a:p>
          <a:p>
            <a:r>
              <a:rPr lang="en-US" sz="3600" dirty="0" smtClean="0"/>
              <a:t>#1 </a:t>
            </a:r>
            <a:r>
              <a:rPr lang="en-US" sz="3600" dirty="0"/>
              <a:t>Evidence/support for idea = </a:t>
            </a:r>
            <a:r>
              <a:rPr lang="en-US" sz="3600" dirty="0" smtClean="0"/>
              <a:t>Red</a:t>
            </a:r>
          </a:p>
          <a:p>
            <a:r>
              <a:rPr lang="en-US" sz="3600" dirty="0" smtClean="0"/>
              <a:t>#2 </a:t>
            </a:r>
            <a:r>
              <a:rPr lang="en-US" sz="3600" dirty="0"/>
              <a:t>Evidence/support for idea = </a:t>
            </a:r>
            <a:r>
              <a:rPr lang="en-US" sz="3600" dirty="0" smtClean="0"/>
              <a:t>Green</a:t>
            </a:r>
          </a:p>
          <a:p>
            <a:r>
              <a:rPr lang="en-US" sz="3600" dirty="0" smtClean="0"/>
              <a:t>#3 </a:t>
            </a:r>
            <a:r>
              <a:rPr lang="en-US" sz="3600" dirty="0"/>
              <a:t>Evidence/support for idea = Purple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22394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Rainbow to Map Argument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4800" dirty="0"/>
              <a:t>Fill out the argument structure </a:t>
            </a:r>
            <a:r>
              <a:rPr lang="en-US" sz="4800" dirty="0" smtClean="0"/>
              <a:t>organizer</a:t>
            </a:r>
          </a:p>
          <a:p>
            <a:pPr marL="0" indent="0">
              <a:buNone/>
            </a:pPr>
            <a:endParaRPr lang="en-US" sz="4800" dirty="0" smtClean="0"/>
          </a:p>
          <a:p>
            <a:r>
              <a:rPr lang="en-US" sz="4800" dirty="0"/>
              <a:t>Hooks/transitions = yellow</a:t>
            </a:r>
          </a:p>
          <a:p>
            <a:r>
              <a:rPr lang="en-US" sz="4800" dirty="0"/>
              <a:t>Opinions/ideas = Blue</a:t>
            </a:r>
          </a:p>
          <a:p>
            <a:r>
              <a:rPr lang="en-US" sz="4800" dirty="0"/>
              <a:t>#1 Evidence/support for idea = Red</a:t>
            </a:r>
          </a:p>
          <a:p>
            <a:r>
              <a:rPr lang="en-US" sz="4800" dirty="0"/>
              <a:t>#2 Evidence/support for idea = Green</a:t>
            </a:r>
          </a:p>
          <a:p>
            <a:r>
              <a:rPr lang="en-US" sz="4800" dirty="0"/>
              <a:t>#3 Evidence/support for idea = Purple</a:t>
            </a:r>
          </a:p>
          <a:p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814620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 to page </a:t>
            </a:r>
            <a:r>
              <a:rPr lang="en-US" dirty="0" smtClean="0"/>
              <a:t>21 </a:t>
            </a:r>
            <a:r>
              <a:rPr lang="en-US" dirty="0"/>
              <a:t>of your interactive </a:t>
            </a:r>
            <a:r>
              <a:rPr lang="en-US" dirty="0" smtClean="0"/>
              <a:t>notebook: </a:t>
            </a:r>
            <a:r>
              <a:rPr lang="en-US" dirty="0" err="1" smtClean="0"/>
              <a:t>Freewrite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5400" dirty="0" smtClean="0"/>
              <a:t>How </a:t>
            </a:r>
            <a:r>
              <a:rPr lang="en-US" sz="5400" dirty="0"/>
              <a:t>does the structure of the article (what you color coded) create a strong argument?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2365898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Prep for Tomorrow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4400" dirty="0"/>
              <a:t>Glue in activities for tomorrow (explain). </a:t>
            </a:r>
            <a:endParaRPr lang="en-US" sz="4400" dirty="0" smtClean="0"/>
          </a:p>
          <a:p>
            <a:r>
              <a:rPr lang="en-US" sz="4400" dirty="0" smtClean="0"/>
              <a:t>Page 23:“Creativity Crisis” Predictions</a:t>
            </a:r>
          </a:p>
          <a:p>
            <a:r>
              <a:rPr lang="en-US" sz="4400" dirty="0" smtClean="0"/>
              <a:t>Page 24-25: “Creativity Crisis” Activity</a:t>
            </a:r>
          </a:p>
          <a:p>
            <a:r>
              <a:rPr lang="en-US" sz="4400" dirty="0" smtClean="0"/>
              <a:t>Separate </a:t>
            </a:r>
            <a:r>
              <a:rPr lang="en-US" sz="4400" dirty="0"/>
              <a:t>the long “Creative Brain” article into 3 sections (Intro, Body, Conclusion)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5044342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Bellringer</a:t>
            </a:r>
            <a:r>
              <a:rPr lang="en-US" dirty="0" smtClean="0"/>
              <a:t>: Page 22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Check out our daily warm-up activities</a:t>
            </a:r>
          </a:p>
          <a:p>
            <a:r>
              <a:rPr lang="en-US" sz="4000" dirty="0" smtClean="0"/>
              <a:t>Complete </a:t>
            </a:r>
            <a:r>
              <a:rPr lang="en-US" sz="4000" dirty="0" smtClean="0"/>
              <a:t>“Tuesday’s </a:t>
            </a:r>
            <a:r>
              <a:rPr lang="en-US" sz="4000" dirty="0" smtClean="0"/>
              <a:t>Warm-Up Task”</a:t>
            </a:r>
          </a:p>
          <a:p>
            <a:pPr lvl="3"/>
            <a:r>
              <a:rPr lang="en-US" sz="4000" b="1" dirty="0"/>
              <a:t>How is creativity measured? How do you know if someone is creative?</a:t>
            </a:r>
          </a:p>
        </p:txBody>
      </p:sp>
    </p:spTree>
    <p:extLst>
      <p:ext uri="{BB962C8B-B14F-4D97-AF65-F5344CB8AC3E}">
        <p14:creationId xmlns:p14="http://schemas.microsoft.com/office/powerpoint/2010/main" val="1032531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Instructions Tuesday 1/15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914400" indent="-914400">
              <a:buAutoNum type="arabicPeriod"/>
            </a:pPr>
            <a:r>
              <a:rPr lang="en-US" sz="5400" dirty="0" smtClean="0"/>
              <a:t>Complete </a:t>
            </a:r>
            <a:r>
              <a:rPr lang="en-US" sz="5400" dirty="0" err="1" smtClean="0"/>
              <a:t>Bellringer</a:t>
            </a:r>
            <a:r>
              <a:rPr lang="en-US" sz="5400" dirty="0" smtClean="0"/>
              <a:t> on Page 22 (5 minutes)</a:t>
            </a:r>
          </a:p>
          <a:p>
            <a:pPr marL="914400" indent="-914400">
              <a:buAutoNum type="arabicPeriod"/>
            </a:pPr>
            <a:r>
              <a:rPr lang="en-US" sz="5400" dirty="0" smtClean="0"/>
              <a:t>Turn </a:t>
            </a:r>
            <a:r>
              <a:rPr lang="en-US" sz="5400" dirty="0"/>
              <a:t>to p. </a:t>
            </a:r>
            <a:r>
              <a:rPr lang="en-US" sz="5400" dirty="0" smtClean="0"/>
              <a:t>23 </a:t>
            </a:r>
            <a:r>
              <a:rPr lang="en-US" sz="5400" dirty="0"/>
              <a:t>of your notebook and complete all of the instructions</a:t>
            </a:r>
            <a:r>
              <a:rPr lang="en-US" sz="5400" dirty="0" smtClean="0"/>
              <a:t>.</a:t>
            </a:r>
          </a:p>
          <a:p>
            <a:pPr marL="914400" indent="-914400">
              <a:buAutoNum type="arabicPeriod"/>
            </a:pPr>
            <a:r>
              <a:rPr lang="en-US" sz="5400" dirty="0" smtClean="0"/>
              <a:t>When complete, begin p. 24-25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7749211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Bellringer</a:t>
            </a:r>
            <a:r>
              <a:rPr lang="en-US" dirty="0" smtClean="0"/>
              <a:t>: Page 22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4000" dirty="0" smtClean="0"/>
              <a:t>Check out our daily warm-up activities</a:t>
            </a:r>
          </a:p>
          <a:p>
            <a:r>
              <a:rPr lang="en-US" sz="4000" dirty="0" smtClean="0"/>
              <a:t>Complete </a:t>
            </a:r>
            <a:r>
              <a:rPr lang="en-US" sz="4000" dirty="0" smtClean="0"/>
              <a:t>“Wednesday’s </a:t>
            </a:r>
            <a:r>
              <a:rPr lang="en-US" sz="4000" dirty="0" smtClean="0"/>
              <a:t>Warm-Up Task”</a:t>
            </a:r>
          </a:p>
          <a:p>
            <a:pPr lvl="3"/>
            <a:r>
              <a:rPr lang="en-US" sz="4000" b="1" dirty="0"/>
              <a:t>Do you think school makes students less creative? Why/why not?</a:t>
            </a:r>
          </a:p>
        </p:txBody>
      </p:sp>
    </p:spTree>
    <p:extLst>
      <p:ext uri="{BB962C8B-B14F-4D97-AF65-F5344CB8AC3E}">
        <p14:creationId xmlns:p14="http://schemas.microsoft.com/office/powerpoint/2010/main" val="2164718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Page 24-25 of Interactive Notebook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Finish reading “The Creativity Crisis” and filling out your non-fiction organizer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202186168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Rainbow highlighting – get crayons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Highlight intro/hook  = YELLOW</a:t>
            </a:r>
          </a:p>
          <a:p>
            <a:r>
              <a:rPr lang="en-US" sz="3600" dirty="0" smtClean="0"/>
              <a:t>Argument (claim/central idea) = BLUE</a:t>
            </a:r>
          </a:p>
          <a:p>
            <a:r>
              <a:rPr lang="en-US" sz="3600" dirty="0" smtClean="0"/>
              <a:t>Evidence 1 = RED</a:t>
            </a:r>
          </a:p>
          <a:p>
            <a:r>
              <a:rPr lang="en-US" sz="3600" dirty="0" smtClean="0"/>
              <a:t>Evidence 2 = GREEN</a:t>
            </a:r>
          </a:p>
          <a:p>
            <a:r>
              <a:rPr lang="en-US" sz="3600" dirty="0" smtClean="0"/>
              <a:t>Evidence 3 = PURPLE</a:t>
            </a:r>
          </a:p>
        </p:txBody>
      </p:sp>
    </p:spTree>
    <p:extLst>
      <p:ext uri="{BB962C8B-B14F-4D97-AF65-F5344CB8AC3E}">
        <p14:creationId xmlns:p14="http://schemas.microsoft.com/office/powerpoint/2010/main" val="3575358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Period Groups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 smtClean="0"/>
              <a:t>Station 1: </a:t>
            </a:r>
            <a:r>
              <a:rPr lang="en-US" sz="3200" dirty="0" smtClean="0"/>
              <a:t>Cortez, Jeremiah, </a:t>
            </a:r>
            <a:r>
              <a:rPr lang="en-US" sz="3200" dirty="0" err="1" smtClean="0"/>
              <a:t>Mwamba</a:t>
            </a:r>
            <a:endParaRPr lang="en-US" sz="3200" dirty="0"/>
          </a:p>
          <a:p>
            <a:pPr marL="0" indent="0">
              <a:buNone/>
            </a:pPr>
            <a:r>
              <a:rPr lang="en-US" sz="3200" b="1" dirty="0" smtClean="0"/>
              <a:t>Station 2: </a:t>
            </a:r>
            <a:r>
              <a:rPr lang="en-US" sz="3200" dirty="0" err="1" smtClean="0"/>
              <a:t>Bryten</a:t>
            </a:r>
            <a:r>
              <a:rPr lang="en-US" sz="3200" dirty="0" smtClean="0"/>
              <a:t>, Marquis, Dash, Scarlett</a:t>
            </a:r>
          </a:p>
          <a:p>
            <a:pPr marL="0" indent="0">
              <a:buNone/>
            </a:pPr>
            <a:r>
              <a:rPr lang="en-US" sz="3200" b="1" dirty="0" smtClean="0"/>
              <a:t>Station 3: </a:t>
            </a:r>
            <a:r>
              <a:rPr lang="en-US" sz="3200" dirty="0" err="1" smtClean="0"/>
              <a:t>I’Keiah</a:t>
            </a:r>
            <a:r>
              <a:rPr lang="en-US" sz="3200" dirty="0" smtClean="0"/>
              <a:t>, Jack, Jonas, Sydney</a:t>
            </a:r>
          </a:p>
          <a:p>
            <a:pPr marL="0" indent="0">
              <a:buNone/>
            </a:pPr>
            <a:r>
              <a:rPr lang="en-US" sz="3200" b="1" dirty="0" smtClean="0"/>
              <a:t>Station 4: </a:t>
            </a:r>
            <a:r>
              <a:rPr lang="en-US" sz="3200" dirty="0" smtClean="0"/>
              <a:t>Charlie, Stella, Bernard, Amelia</a:t>
            </a:r>
          </a:p>
          <a:p>
            <a:pPr marL="0" indent="0">
              <a:buNone/>
            </a:pPr>
            <a:r>
              <a:rPr lang="en-US" sz="3200" b="1" dirty="0" smtClean="0"/>
              <a:t>Station 5: </a:t>
            </a:r>
            <a:r>
              <a:rPr lang="en-US" sz="3200" dirty="0" err="1" smtClean="0"/>
              <a:t>Marlos</a:t>
            </a:r>
            <a:r>
              <a:rPr lang="en-US" sz="3200" dirty="0" smtClean="0"/>
              <a:t>, Angel, Caleb, Eleanor, </a:t>
            </a:r>
            <a:r>
              <a:rPr lang="en-US" sz="3200" dirty="0" err="1" smtClean="0"/>
              <a:t>Sariya</a:t>
            </a:r>
            <a:r>
              <a:rPr lang="en-US" sz="3200" dirty="0" smtClean="0"/>
              <a:t>, 			</a:t>
            </a:r>
            <a:r>
              <a:rPr lang="en-US" sz="3200" dirty="0" err="1" smtClean="0"/>
              <a:t>Subrina</a:t>
            </a:r>
            <a:endParaRPr lang="en-US" sz="3200" dirty="0" smtClean="0"/>
          </a:p>
          <a:p>
            <a:pPr marL="0" indent="0">
              <a:buNone/>
            </a:pPr>
            <a:r>
              <a:rPr lang="en-US" sz="3200" b="1" dirty="0" smtClean="0"/>
              <a:t>Station 6: </a:t>
            </a:r>
            <a:r>
              <a:rPr lang="en-US" sz="3200" dirty="0" smtClean="0"/>
              <a:t>Julius, Luc, </a:t>
            </a:r>
            <a:r>
              <a:rPr lang="en-US" sz="3200" dirty="0" err="1" smtClean="0"/>
              <a:t>Xander</a:t>
            </a:r>
            <a:r>
              <a:rPr lang="en-US" sz="3200" dirty="0" smtClean="0"/>
              <a:t>, Venice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98420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Pages 26-27: Interactive Notebook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Glue in Argumentative Thinking Map</a:t>
            </a:r>
          </a:p>
          <a:p>
            <a:r>
              <a:rPr lang="en-US" sz="4000" dirty="0" smtClean="0"/>
              <a:t>Reread Weintraub’s article, “Research Opens Windows Into the Creative Brain”</a:t>
            </a:r>
          </a:p>
          <a:p>
            <a:r>
              <a:rPr lang="en-US" sz="4000" dirty="0" smtClean="0"/>
              <a:t>Map out the author’s argument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561382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Page 28: </a:t>
            </a:r>
            <a:r>
              <a:rPr lang="en-US" dirty="0" err="1" smtClean="0"/>
              <a:t>Freewrite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Evaluate: Do you think </a:t>
            </a:r>
            <a:r>
              <a:rPr lang="en-US" sz="4400" dirty="0" smtClean="0"/>
              <a:t>“Creativity Crisis” has a strong argument?</a:t>
            </a:r>
          </a:p>
          <a:p>
            <a:r>
              <a:rPr lang="en-US" sz="4400" dirty="0" smtClean="0"/>
              <a:t>Why or why not?</a:t>
            </a:r>
          </a:p>
          <a:p>
            <a:r>
              <a:rPr lang="en-US" sz="4400" dirty="0" smtClean="0"/>
              <a:t>How could it be strengthened? (reference page 16-17)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28095428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Bellringer</a:t>
            </a:r>
            <a:r>
              <a:rPr lang="en-US" dirty="0"/>
              <a:t>: Page 22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Check out our daily warm-up activities</a:t>
            </a:r>
          </a:p>
          <a:p>
            <a:r>
              <a:rPr lang="en-US" sz="4000" dirty="0" smtClean="0"/>
              <a:t>Complete </a:t>
            </a:r>
            <a:r>
              <a:rPr lang="en-US" sz="4000" dirty="0" smtClean="0"/>
              <a:t>“Thursday’s </a:t>
            </a:r>
            <a:r>
              <a:rPr lang="en-US" sz="4000" dirty="0" smtClean="0"/>
              <a:t>Warm-Up Task</a:t>
            </a:r>
            <a:r>
              <a:rPr lang="en-US" sz="4000" dirty="0" smtClean="0"/>
              <a:t>”</a:t>
            </a:r>
          </a:p>
          <a:p>
            <a:pPr lvl="3"/>
            <a:r>
              <a:rPr lang="en-US" sz="3600" b="1" dirty="0"/>
              <a:t>Can we get more creative? Why/why not?</a:t>
            </a:r>
            <a:endParaRPr lang="en-US" sz="3600" b="1" dirty="0" smtClean="0"/>
          </a:p>
        </p:txBody>
      </p:sp>
    </p:spTree>
    <p:extLst>
      <p:ext uri="{BB962C8B-B14F-4D97-AF65-F5344CB8AC3E}">
        <p14:creationId xmlns:p14="http://schemas.microsoft.com/office/powerpoint/2010/main" val="351109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Measuring Our Creativity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4000" dirty="0" smtClean="0"/>
              <a:t>Creativity </a:t>
            </a:r>
            <a:r>
              <a:rPr lang="en-US" sz="4000" dirty="0"/>
              <a:t>“tests” from the IFL unit</a:t>
            </a:r>
          </a:p>
          <a:p>
            <a:r>
              <a:rPr lang="en-US" sz="4000" dirty="0" smtClean="0"/>
              <a:t>Remote </a:t>
            </a:r>
            <a:r>
              <a:rPr lang="en-US" sz="4000" dirty="0"/>
              <a:t>Associates Test (5 minutes)</a:t>
            </a:r>
          </a:p>
          <a:p>
            <a:r>
              <a:rPr lang="en-US" sz="4000" dirty="0" smtClean="0"/>
              <a:t>Alternate </a:t>
            </a:r>
            <a:r>
              <a:rPr lang="en-US" sz="4000" dirty="0"/>
              <a:t>Use Test (2 minutes)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503580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Freewrite</a:t>
            </a:r>
            <a:r>
              <a:rPr lang="en-US" dirty="0" smtClean="0"/>
              <a:t>: Page 29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How did these </a:t>
            </a:r>
            <a:r>
              <a:rPr lang="en-US" sz="4000" dirty="0" smtClean="0"/>
              <a:t>tests </a:t>
            </a:r>
            <a:r>
              <a:rPr lang="en-US" sz="4000" dirty="0"/>
              <a:t>make you feel? How do they connect to the articles that we read this </a:t>
            </a:r>
            <a:r>
              <a:rPr lang="en-US" sz="4000" dirty="0" smtClean="0"/>
              <a:t>week?</a:t>
            </a:r>
          </a:p>
          <a:p>
            <a:r>
              <a:rPr lang="en-US" sz="4000" dirty="0" smtClean="0"/>
              <a:t> </a:t>
            </a:r>
            <a:r>
              <a:rPr lang="en-US" sz="4000" dirty="0"/>
              <a:t>(5 minutes)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22671028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Venn Diagram: Page 30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Create a Venn </a:t>
            </a:r>
            <a:r>
              <a:rPr lang="en-US" sz="4400" dirty="0" smtClean="0"/>
              <a:t>Diagram</a:t>
            </a:r>
          </a:p>
          <a:p>
            <a:r>
              <a:rPr lang="en-US" sz="4400" dirty="0" smtClean="0"/>
              <a:t>How </a:t>
            </a:r>
            <a:r>
              <a:rPr lang="en-US" sz="4400" dirty="0"/>
              <a:t>were the two articles similar and different in their exploration of </a:t>
            </a:r>
            <a:r>
              <a:rPr lang="en-US" sz="4400" dirty="0" smtClean="0"/>
              <a:t>creativity?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00911410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Bellringer</a:t>
            </a:r>
            <a:r>
              <a:rPr lang="en-US" dirty="0"/>
              <a:t>: Page 22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Check out our daily warm-up activities</a:t>
            </a:r>
          </a:p>
          <a:p>
            <a:r>
              <a:rPr lang="en-US" sz="4000" dirty="0" smtClean="0"/>
              <a:t>Complete </a:t>
            </a:r>
            <a:r>
              <a:rPr lang="en-US" sz="4000" dirty="0" smtClean="0"/>
              <a:t>“Friday’s </a:t>
            </a:r>
            <a:r>
              <a:rPr lang="en-US" sz="4000" dirty="0" smtClean="0"/>
              <a:t>Warm-Up Task</a:t>
            </a:r>
            <a:r>
              <a:rPr lang="en-US" sz="4000" dirty="0" smtClean="0"/>
              <a:t>”</a:t>
            </a:r>
          </a:p>
          <a:p>
            <a:pPr lvl="2"/>
            <a:r>
              <a:rPr lang="en-US" sz="3200" b="1" dirty="0"/>
              <a:t>Do you think you are creative? Why/why not</a:t>
            </a:r>
            <a:endParaRPr lang="en-US" sz="3200" b="1" dirty="0" smtClean="0"/>
          </a:p>
        </p:txBody>
      </p:sp>
    </p:spTree>
    <p:extLst>
      <p:ext uri="{BB962C8B-B14F-4D97-AF65-F5344CB8AC3E}">
        <p14:creationId xmlns:p14="http://schemas.microsoft.com/office/powerpoint/2010/main" val="3485546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 Like Brains: Page 31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Make a “map” of your brain. What are the important areas of your brain? </a:t>
            </a:r>
            <a:endParaRPr lang="en-US" sz="4400" dirty="0" smtClean="0"/>
          </a:p>
          <a:p>
            <a:r>
              <a:rPr lang="en-US" sz="4400" dirty="0" smtClean="0"/>
              <a:t>Where </a:t>
            </a:r>
            <a:r>
              <a:rPr lang="en-US" sz="4400" dirty="0"/>
              <a:t>does your creativity live</a:t>
            </a:r>
            <a:r>
              <a:rPr lang="en-US" sz="4400" dirty="0" smtClean="0"/>
              <a:t>?</a:t>
            </a:r>
          </a:p>
          <a:p>
            <a:r>
              <a:rPr lang="en-US" sz="4400" dirty="0" smtClean="0"/>
              <a:t> </a:t>
            </a:r>
            <a:r>
              <a:rPr lang="en-US" sz="4400" dirty="0"/>
              <a:t>How are the areas of your brain connected? 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77311781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Freewrite</a:t>
            </a:r>
            <a:r>
              <a:rPr lang="en-US" dirty="0" smtClean="0"/>
              <a:t>: Page 31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4000" dirty="0" smtClean="0"/>
              <a:t>Beneath </a:t>
            </a:r>
            <a:r>
              <a:rPr lang="en-US" sz="4000" dirty="0"/>
              <a:t>your drawing, write an artist’s statement explaining your drawing. </a:t>
            </a:r>
            <a:endParaRPr lang="en-US" sz="4000" dirty="0" smtClean="0"/>
          </a:p>
          <a:p>
            <a:r>
              <a:rPr lang="en-US" sz="4000" dirty="0" smtClean="0"/>
              <a:t>Explain </a:t>
            </a:r>
            <a:r>
              <a:rPr lang="en-US" sz="4000" dirty="0"/>
              <a:t>how each article “Research Opens Windows Into the Creative Brain” and “The Creativity Crisis” inspired your drawing.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0977296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</a:t>
            </a:r>
            <a:r>
              <a:rPr lang="en-US" baseline="30000" dirty="0" smtClean="0"/>
              <a:t>th</a:t>
            </a:r>
            <a:r>
              <a:rPr lang="en-US" dirty="0" smtClean="0"/>
              <a:t> Period Groups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200" b="1" dirty="0" smtClean="0"/>
              <a:t>Station 1:  Tre, </a:t>
            </a:r>
            <a:r>
              <a:rPr lang="en-US" sz="3200" b="1" dirty="0" err="1" smtClean="0"/>
              <a:t>Ambrianna</a:t>
            </a:r>
            <a:endParaRPr lang="en-US" sz="3200" b="1" dirty="0" smtClean="0"/>
          </a:p>
          <a:p>
            <a:pPr marL="0" indent="0">
              <a:buNone/>
            </a:pPr>
            <a:r>
              <a:rPr lang="en-US" sz="3200" b="1" dirty="0" smtClean="0"/>
              <a:t>Station 2: Alphonso, Avery, Dylan, Trey</a:t>
            </a:r>
          </a:p>
          <a:p>
            <a:pPr marL="0" indent="0">
              <a:buNone/>
            </a:pPr>
            <a:r>
              <a:rPr lang="en-US" sz="3200" b="1" dirty="0" smtClean="0"/>
              <a:t>Station 3: </a:t>
            </a:r>
            <a:r>
              <a:rPr lang="en-US" sz="3200" b="1" dirty="0" err="1" smtClean="0"/>
              <a:t>Tay</a:t>
            </a:r>
            <a:r>
              <a:rPr lang="en-US" sz="3200" b="1" dirty="0" smtClean="0"/>
              <a:t>, </a:t>
            </a:r>
            <a:r>
              <a:rPr lang="en-US" sz="3200" b="1" dirty="0" err="1" smtClean="0"/>
              <a:t>Jakob</a:t>
            </a:r>
            <a:r>
              <a:rPr lang="en-US" sz="3200" b="1" dirty="0" smtClean="0"/>
              <a:t>, Greer</a:t>
            </a:r>
          </a:p>
          <a:p>
            <a:pPr marL="0" indent="0">
              <a:buNone/>
            </a:pPr>
            <a:r>
              <a:rPr lang="en-US" sz="3200" b="1" dirty="0" smtClean="0"/>
              <a:t>Station 4: , Daphne, Kelsie</a:t>
            </a:r>
          </a:p>
          <a:p>
            <a:pPr marL="0" indent="0">
              <a:buNone/>
            </a:pPr>
            <a:r>
              <a:rPr lang="en-US" sz="3200" b="1" dirty="0" smtClean="0"/>
              <a:t>Station 5: Kameron, Dashawn, Ezra</a:t>
            </a:r>
          </a:p>
          <a:p>
            <a:pPr marL="0" indent="0">
              <a:buNone/>
            </a:pPr>
            <a:r>
              <a:rPr lang="en-US" sz="3200" b="1" dirty="0" smtClean="0"/>
              <a:t>Station 6: Jacob, Bet</a:t>
            </a:r>
          </a:p>
          <a:p>
            <a:pPr marL="0" indent="0">
              <a:buNone/>
            </a:pPr>
            <a:r>
              <a:rPr lang="en-US" sz="3200" b="1" dirty="0" smtClean="0"/>
              <a:t>Station 7: </a:t>
            </a:r>
            <a:r>
              <a:rPr lang="en-US" sz="3200" b="1" dirty="0" err="1" smtClean="0"/>
              <a:t>Cyanae</a:t>
            </a:r>
            <a:r>
              <a:rPr lang="en-US" sz="3200" b="1" dirty="0" smtClean="0"/>
              <a:t>, </a:t>
            </a:r>
            <a:r>
              <a:rPr lang="en-US" sz="3200" b="1" dirty="0" err="1" smtClean="0"/>
              <a:t>Lura</a:t>
            </a:r>
            <a:r>
              <a:rPr lang="en-US" sz="3200" b="1" dirty="0" smtClean="0"/>
              <a:t>, </a:t>
            </a:r>
            <a:r>
              <a:rPr lang="en-US" sz="3200" b="1" dirty="0" err="1" smtClean="0"/>
              <a:t>Jy’Sean</a:t>
            </a:r>
            <a:r>
              <a:rPr lang="en-US" sz="3200" b="1" dirty="0" smtClean="0"/>
              <a:t>, Alison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912456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5th  Period Groups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3200" b="1" dirty="0" smtClean="0"/>
              <a:t>Station 1: </a:t>
            </a:r>
            <a:r>
              <a:rPr lang="en-US" sz="3200" b="1" dirty="0" err="1" smtClean="0"/>
              <a:t>Jeriah</a:t>
            </a:r>
            <a:r>
              <a:rPr lang="en-US" sz="3200" b="1" dirty="0" smtClean="0"/>
              <a:t>, </a:t>
            </a:r>
            <a:r>
              <a:rPr lang="en-US" sz="3200" b="1" dirty="0" err="1" smtClean="0"/>
              <a:t>Roselin</a:t>
            </a:r>
            <a:endParaRPr lang="en-US" sz="3200" b="1" dirty="0" smtClean="0"/>
          </a:p>
          <a:p>
            <a:pPr marL="0" indent="0">
              <a:buNone/>
            </a:pPr>
            <a:r>
              <a:rPr lang="en-US" sz="3200" b="1" dirty="0" smtClean="0"/>
              <a:t>Station 2: Victoria, Amara, Veronica</a:t>
            </a:r>
          </a:p>
          <a:p>
            <a:pPr marL="0" indent="0">
              <a:buNone/>
            </a:pPr>
            <a:r>
              <a:rPr lang="en-US" sz="3200" b="1" dirty="0" smtClean="0"/>
              <a:t>Station 3: </a:t>
            </a:r>
            <a:r>
              <a:rPr lang="en-US" sz="3200" b="1" dirty="0" err="1" smtClean="0"/>
              <a:t>Chantze</a:t>
            </a:r>
            <a:r>
              <a:rPr lang="en-US" sz="3200" b="1" dirty="0" smtClean="0"/>
              <a:t>, Jayden</a:t>
            </a:r>
          </a:p>
          <a:p>
            <a:pPr marL="0" indent="0">
              <a:buNone/>
            </a:pPr>
            <a:r>
              <a:rPr lang="en-US" sz="3200" b="1" dirty="0" smtClean="0"/>
              <a:t>Station 4: </a:t>
            </a:r>
            <a:r>
              <a:rPr lang="en-US" sz="3200" b="1" dirty="0" err="1"/>
              <a:t>Ezilah</a:t>
            </a:r>
            <a:r>
              <a:rPr lang="en-US" sz="3200" b="1" dirty="0"/>
              <a:t>, </a:t>
            </a:r>
            <a:r>
              <a:rPr lang="en-US" sz="3200" b="1" dirty="0" err="1"/>
              <a:t>Quez</a:t>
            </a:r>
            <a:r>
              <a:rPr lang="en-US" sz="3200" b="1" dirty="0"/>
              <a:t>, Kamryn</a:t>
            </a:r>
          </a:p>
          <a:p>
            <a:pPr marL="0" indent="0">
              <a:buNone/>
            </a:pPr>
            <a:r>
              <a:rPr lang="en-US" sz="3200" b="1" dirty="0" smtClean="0"/>
              <a:t>Station 5: Edward, </a:t>
            </a:r>
            <a:r>
              <a:rPr lang="en-US" sz="3200" b="1" dirty="0" err="1" smtClean="0"/>
              <a:t>Chanyel</a:t>
            </a:r>
            <a:r>
              <a:rPr lang="en-US" sz="3200" b="1" dirty="0" smtClean="0"/>
              <a:t>, </a:t>
            </a:r>
            <a:r>
              <a:rPr lang="en-US" sz="3200" b="1" dirty="0" err="1" smtClean="0"/>
              <a:t>Ahriel</a:t>
            </a:r>
            <a:r>
              <a:rPr lang="en-US" sz="3200" b="1" dirty="0" smtClean="0"/>
              <a:t>, Chase</a:t>
            </a:r>
          </a:p>
          <a:p>
            <a:pPr marL="0" indent="0">
              <a:buNone/>
            </a:pPr>
            <a:r>
              <a:rPr lang="en-US" sz="3200" b="1" dirty="0" smtClean="0"/>
              <a:t>Station 6: Jack Henry, Javier, Seamus, </a:t>
            </a:r>
            <a:r>
              <a:rPr lang="en-US" sz="3200" b="1" dirty="0" err="1" smtClean="0"/>
              <a:t>Sydelle</a:t>
            </a:r>
            <a:r>
              <a:rPr lang="en-US" sz="3200" b="1" dirty="0" smtClean="0"/>
              <a:t>, Hudson, Frank</a:t>
            </a:r>
          </a:p>
          <a:p>
            <a:pPr marL="0" indent="0">
              <a:buNone/>
            </a:pPr>
            <a:r>
              <a:rPr lang="en-US" sz="3200" b="1" dirty="0" smtClean="0"/>
              <a:t>Station 7: Quinten, </a:t>
            </a:r>
            <a:r>
              <a:rPr lang="en-US" sz="3200" b="1" dirty="0" err="1" smtClean="0"/>
              <a:t>Nyala</a:t>
            </a:r>
            <a:r>
              <a:rPr lang="en-US" sz="3200" b="1" dirty="0" smtClean="0"/>
              <a:t>, Shelby, Aidan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735552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6</a:t>
            </a:r>
            <a:r>
              <a:rPr lang="en-US" dirty="0" smtClean="0"/>
              <a:t>th  Period Groups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3200" b="1" dirty="0" smtClean="0"/>
              <a:t>Station 1: Aniya, Kelsi, Alex H., Malachi, </a:t>
            </a:r>
            <a:r>
              <a:rPr lang="en-US" sz="3200" b="1" dirty="0" err="1" smtClean="0"/>
              <a:t>Caden</a:t>
            </a:r>
            <a:endParaRPr lang="en-US" sz="3200" b="1" dirty="0" smtClean="0"/>
          </a:p>
          <a:p>
            <a:pPr marL="0" indent="0">
              <a:buNone/>
            </a:pPr>
            <a:r>
              <a:rPr lang="en-US" sz="3200" b="1" dirty="0" smtClean="0"/>
              <a:t>Station 2: Kennedi, Henry, Sam</a:t>
            </a:r>
          </a:p>
          <a:p>
            <a:pPr marL="0" indent="0">
              <a:buNone/>
            </a:pPr>
            <a:r>
              <a:rPr lang="en-US" sz="3200" b="1" dirty="0" smtClean="0"/>
              <a:t>Station 3: Alex W, Caroline, Harper, </a:t>
            </a:r>
            <a:r>
              <a:rPr lang="en-US" sz="3200" b="1" dirty="0" err="1" smtClean="0"/>
              <a:t>Wolfie</a:t>
            </a:r>
            <a:r>
              <a:rPr lang="en-US" sz="3200" b="1" dirty="0" smtClean="0"/>
              <a:t>, Alec</a:t>
            </a:r>
          </a:p>
          <a:p>
            <a:pPr marL="0" indent="0">
              <a:buNone/>
            </a:pPr>
            <a:r>
              <a:rPr lang="en-US" sz="3200" b="1" dirty="0" smtClean="0"/>
              <a:t>Station 4: Madalyn, Alana, Logan,</a:t>
            </a:r>
          </a:p>
          <a:p>
            <a:pPr marL="0" indent="0">
              <a:buNone/>
            </a:pPr>
            <a:r>
              <a:rPr lang="en-US" sz="3200" b="1" dirty="0" smtClean="0"/>
              <a:t>Station 5: Syrah, Caitlin, Angus, Zane, </a:t>
            </a:r>
            <a:r>
              <a:rPr lang="en-US" sz="3200" b="1" dirty="0" err="1" smtClean="0"/>
              <a:t>Sarayah</a:t>
            </a:r>
            <a:endParaRPr lang="en-US" sz="3200" b="1" dirty="0" smtClean="0"/>
          </a:p>
          <a:p>
            <a:pPr marL="0" indent="0">
              <a:buNone/>
            </a:pPr>
            <a:r>
              <a:rPr lang="en-US" sz="3200" b="1" dirty="0" smtClean="0"/>
              <a:t>Station 6: </a:t>
            </a:r>
            <a:r>
              <a:rPr lang="en-US" sz="3200" b="1" dirty="0" err="1" smtClean="0"/>
              <a:t>Kaelin</a:t>
            </a:r>
            <a:r>
              <a:rPr lang="en-US" sz="3200" b="1" dirty="0" smtClean="0"/>
              <a:t>, Marina, Olivia L., Gabby, Simone</a:t>
            </a:r>
          </a:p>
          <a:p>
            <a:pPr marL="0" indent="0">
              <a:buNone/>
            </a:pPr>
            <a:r>
              <a:rPr lang="en-US" sz="3200" b="1" dirty="0" smtClean="0"/>
              <a:t>Station 7: </a:t>
            </a:r>
            <a:r>
              <a:rPr lang="en-US" sz="3200" b="1" dirty="0" err="1" smtClean="0"/>
              <a:t>Audri</a:t>
            </a:r>
            <a:r>
              <a:rPr lang="en-US" sz="3200" b="1" dirty="0" smtClean="0"/>
              <a:t>, Xavier, Chelsea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683212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Bellringers</a:t>
            </a:r>
            <a:r>
              <a:rPr lang="en-US" dirty="0" smtClean="0"/>
              <a:t>: Glue into page 22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Check out our daily warm-up activities</a:t>
            </a:r>
          </a:p>
          <a:p>
            <a:r>
              <a:rPr lang="en-US" sz="4000" dirty="0" smtClean="0"/>
              <a:t>Complete </a:t>
            </a:r>
            <a:r>
              <a:rPr lang="en-US" sz="4000" dirty="0" smtClean="0"/>
              <a:t>“</a:t>
            </a:r>
            <a:r>
              <a:rPr lang="en-US" sz="4000" dirty="0" smtClean="0"/>
              <a:t>Monday</a:t>
            </a:r>
            <a:r>
              <a:rPr lang="en-US" sz="4000" dirty="0" smtClean="0"/>
              <a:t>’s </a:t>
            </a:r>
            <a:r>
              <a:rPr lang="en-US" sz="4000" dirty="0" smtClean="0"/>
              <a:t>Warm-Up Task”</a:t>
            </a:r>
          </a:p>
          <a:p>
            <a:pPr lvl="3"/>
            <a:r>
              <a:rPr lang="en-US" sz="4400" b="1" dirty="0" smtClean="0"/>
              <a:t>Is </a:t>
            </a:r>
            <a:r>
              <a:rPr lang="en-US" sz="4400" b="1" dirty="0"/>
              <a:t>it important to be creative? Why/why not?</a:t>
            </a:r>
          </a:p>
        </p:txBody>
      </p:sp>
    </p:spTree>
    <p:extLst>
      <p:ext uri="{BB962C8B-B14F-4D97-AF65-F5344CB8AC3E}">
        <p14:creationId xmlns:p14="http://schemas.microsoft.com/office/powerpoint/2010/main" val="1339646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Page 16-17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Glue in information about different </a:t>
            </a:r>
            <a:r>
              <a:rPr lang="en-US" sz="4800" dirty="0"/>
              <a:t>types of evidence authors use.</a:t>
            </a:r>
          </a:p>
        </p:txBody>
      </p:sp>
    </p:spTree>
    <p:extLst>
      <p:ext uri="{BB962C8B-B14F-4D97-AF65-F5344CB8AC3E}">
        <p14:creationId xmlns:p14="http://schemas.microsoft.com/office/powerpoint/2010/main" val="4048972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Page 18-19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Glue in Argumentative Thinking Map</a:t>
            </a:r>
          </a:p>
          <a:p>
            <a:r>
              <a:rPr lang="en-US" sz="4000" dirty="0" smtClean="0"/>
              <a:t>Reread Weintraub’s article, “Research Opens Windows Into the Creative Brain”</a:t>
            </a:r>
          </a:p>
          <a:p>
            <a:r>
              <a:rPr lang="en-US" sz="4000" dirty="0" smtClean="0"/>
              <a:t>Map out the author’s argument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586518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Page 20: </a:t>
            </a:r>
            <a:r>
              <a:rPr lang="en-US" dirty="0" err="1" smtClean="0"/>
              <a:t>Freewrite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Evaluate: Do you think the argument is well supported. How can it be improved.</a:t>
            </a:r>
          </a:p>
        </p:txBody>
      </p:sp>
    </p:spTree>
    <p:extLst>
      <p:ext uri="{BB962C8B-B14F-4D97-AF65-F5344CB8AC3E}">
        <p14:creationId xmlns:p14="http://schemas.microsoft.com/office/powerpoint/2010/main" val="72923720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84ACB6"/>
      </a:dk2>
      <a:lt2>
        <a:srgbClr val="EBE9DD"/>
      </a:lt2>
      <a:accent1>
        <a:srgbClr val="6F8183"/>
      </a:accent1>
      <a:accent2>
        <a:srgbClr val="967E96"/>
      </a:accent2>
      <a:accent3>
        <a:srgbClr val="CCC893"/>
      </a:accent3>
      <a:accent4>
        <a:srgbClr val="A54D74"/>
      </a:accent4>
      <a:accent5>
        <a:srgbClr val="949C6B"/>
      </a:accent5>
      <a:accent6>
        <a:srgbClr val="766A50"/>
      </a:accent6>
      <a:hlink>
        <a:srgbClr val="CC6600"/>
      </a:hlink>
      <a:folHlink>
        <a:srgbClr val="777777"/>
      </a:folHlink>
    </a:clrScheme>
    <a:fontScheme name="Wood Type">
      <a:majorFont>
        <a:latin typeface="Century Gothic" panose="020B0502020202020204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man Old Style" panose="02050604050505020204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8E89CD47-BF55-4DDE-B823-2283AA7E769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TM03090434[[fn=Wood Type]]</Template>
  <TotalTime>230</TotalTime>
  <Words>929</Words>
  <Application>Microsoft Office PowerPoint</Application>
  <PresentationFormat>Widescreen</PresentationFormat>
  <Paragraphs>122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2" baseType="lpstr">
      <vt:lpstr>Bookman Old Style</vt:lpstr>
      <vt:lpstr>Century Gothic</vt:lpstr>
      <vt:lpstr>Wingdings</vt:lpstr>
      <vt:lpstr>Wood Type</vt:lpstr>
      <vt:lpstr>The Creative Brain</vt:lpstr>
      <vt:lpstr>1st Period Groups</vt:lpstr>
      <vt:lpstr>4th Period Groups</vt:lpstr>
      <vt:lpstr>5th  Period Groups</vt:lpstr>
      <vt:lpstr>6th  Period Groups</vt:lpstr>
      <vt:lpstr>Bellringers: Glue into page 22</vt:lpstr>
      <vt:lpstr>Page 16-17</vt:lpstr>
      <vt:lpstr>Page 18-19</vt:lpstr>
      <vt:lpstr>Page 20: Freewrite</vt:lpstr>
      <vt:lpstr>IFL Booklet</vt:lpstr>
      <vt:lpstr>IFL Booklet: Rainbow Highlighting</vt:lpstr>
      <vt:lpstr>Using Rainbow to Map Argument</vt:lpstr>
      <vt:lpstr>Go to page 21 of your interactive notebook: Freewrite </vt:lpstr>
      <vt:lpstr>Prep for Tomorrow</vt:lpstr>
      <vt:lpstr>Bellringer: Page 22</vt:lpstr>
      <vt:lpstr>Instructions Tuesday 1/15</vt:lpstr>
      <vt:lpstr>Bellringer: Page 22</vt:lpstr>
      <vt:lpstr>Page 24-25 of Interactive Notebook</vt:lpstr>
      <vt:lpstr>Rainbow highlighting – get crayons</vt:lpstr>
      <vt:lpstr>Pages 26-27: Interactive Notebook</vt:lpstr>
      <vt:lpstr>Page 28: Freewrite</vt:lpstr>
      <vt:lpstr>Bellringer: Page 22</vt:lpstr>
      <vt:lpstr>Measuring Our Creativity</vt:lpstr>
      <vt:lpstr>Freewrite: Page 29</vt:lpstr>
      <vt:lpstr>Venn Diagram: Page 30</vt:lpstr>
      <vt:lpstr>Bellringer: Page 22</vt:lpstr>
      <vt:lpstr>We Like Brains: Page 31</vt:lpstr>
      <vt:lpstr>Freewrite: Page 31</vt:lpstr>
    </vt:vector>
  </TitlesOfParts>
  <Company>Metro Nashville Public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Creative Brain</dc:title>
  <dc:creator>Kelleher, Kaitlyn A</dc:creator>
  <cp:lastModifiedBy>Kelleher, Kaitlyn A</cp:lastModifiedBy>
  <cp:revision>26</cp:revision>
  <dcterms:created xsi:type="dcterms:W3CDTF">2019-01-13T19:54:15Z</dcterms:created>
  <dcterms:modified xsi:type="dcterms:W3CDTF">2019-01-13T23:44:50Z</dcterms:modified>
</cp:coreProperties>
</file>