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1/21/2019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Bellringers</a:t>
            </a:r>
            <a:r>
              <a:rPr lang="en-US" dirty="0" smtClean="0"/>
              <a:t>: Glue into page 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“Tuesday’s Warm-Up Task”</a:t>
            </a:r>
          </a:p>
          <a:p>
            <a:pPr lvl="3"/>
            <a:r>
              <a:rPr lang="en-US" sz="2800" b="1" dirty="0"/>
              <a:t>What is the difference between an argument with a friend and an academic argument?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31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Argumentation</a:t>
            </a:r>
            <a:r>
              <a:rPr lang="en-US" dirty="0"/>
              <a:t> </a:t>
            </a:r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Instructions: On page 39, glue in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~ “Deconstruct the Essays” </a:t>
            </a:r>
          </a:p>
          <a:p>
            <a:pPr marL="0" indent="0">
              <a:buNone/>
            </a:pPr>
            <a:r>
              <a:rPr lang="en-US" sz="2800" dirty="0" smtClean="0"/>
              <a:t>~ “Feeling Stuck?”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Follow all the directions on page 39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36352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Instructions: Using your annotations, analyze both authors’ evidence with …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b="1" dirty="0" smtClean="0"/>
              <a:t>“Using Stories, Statistics and Star Statements to Persuade”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87378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Thinking Map P. </a:t>
            </a:r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Instructions: On page 40, glue in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“Organize Your Argument” for “A Drinking Problem”</a:t>
            </a:r>
          </a:p>
        </p:txBody>
      </p:sp>
    </p:spTree>
    <p:extLst>
      <p:ext uri="{BB962C8B-B14F-4D97-AF65-F5344CB8AC3E}">
        <p14:creationId xmlns:p14="http://schemas.microsoft.com/office/powerpoint/2010/main" val="4024617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Thinking Map P. </a:t>
            </a:r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Instructions: On page 41, glue in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“Organize Your Argument” for “Quenched”</a:t>
            </a:r>
          </a:p>
        </p:txBody>
      </p:sp>
    </p:spTree>
    <p:extLst>
      <p:ext uri="{BB962C8B-B14F-4D97-AF65-F5344CB8AC3E}">
        <p14:creationId xmlns:p14="http://schemas.microsoft.com/office/powerpoint/2010/main" val="634350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Bellringers</a:t>
            </a:r>
            <a:r>
              <a:rPr lang="en-US" dirty="0" smtClean="0"/>
              <a:t>: </a:t>
            </a:r>
            <a:r>
              <a:rPr lang="en-US" dirty="0"/>
              <a:t>P</a:t>
            </a:r>
            <a:r>
              <a:rPr lang="en-US" dirty="0" smtClean="0"/>
              <a:t>age 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“Thursday’s Warm-Up Task”</a:t>
            </a:r>
          </a:p>
          <a:p>
            <a:pPr lvl="3"/>
            <a:r>
              <a:rPr lang="en-US" sz="2400" b="1" dirty="0"/>
              <a:t>Was there a time you read an article (or watched a speech) and you were convinced to change? How did the person persuade you?</a:t>
            </a:r>
          </a:p>
        </p:txBody>
      </p:sp>
    </p:spTree>
    <p:extLst>
      <p:ext uri="{BB962C8B-B14F-4D97-AF65-F5344CB8AC3E}">
        <p14:creationId xmlns:p14="http://schemas.microsoft.com/office/powerpoint/2010/main" val="1556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Bellringers</a:t>
            </a:r>
            <a:r>
              <a:rPr lang="en-US" dirty="0" smtClean="0"/>
              <a:t>: </a:t>
            </a:r>
            <a:r>
              <a:rPr lang="en-US" dirty="0"/>
              <a:t>P</a:t>
            </a:r>
            <a:r>
              <a:rPr lang="en-US" dirty="0" smtClean="0"/>
              <a:t>age 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“Friday’s Warm-Up Task”</a:t>
            </a:r>
          </a:p>
          <a:p>
            <a:pPr lvl="3"/>
            <a:r>
              <a:rPr lang="en-US" sz="3600" b="1" dirty="0"/>
              <a:t>What are different types of evidence </a:t>
            </a:r>
            <a:r>
              <a:rPr lang="en-US" sz="3600" b="1" dirty="0" err="1"/>
              <a:t>debators</a:t>
            </a:r>
            <a:r>
              <a:rPr lang="en-US" sz="3600" b="1" dirty="0"/>
              <a:t> use?</a:t>
            </a:r>
          </a:p>
        </p:txBody>
      </p:sp>
    </p:spTree>
    <p:extLst>
      <p:ext uri="{BB962C8B-B14F-4D97-AF65-F5344CB8AC3E}">
        <p14:creationId xmlns:p14="http://schemas.microsoft.com/office/powerpoint/2010/main" val="42690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 ~ </a:t>
            </a:r>
            <a:br>
              <a:rPr lang="en-US" dirty="0" smtClean="0"/>
            </a:br>
            <a:r>
              <a:rPr lang="en-US" dirty="0" smtClean="0"/>
              <a:t>What do you already Know?</a:t>
            </a:r>
            <a:endParaRPr lang="en-US" dirty="0"/>
          </a:p>
        </p:txBody>
      </p:sp>
      <p:pic>
        <p:nvPicPr>
          <p:cNvPr id="4" name="Content Placeholder 3" descr="Tinta Nocturna: A tip for writers / Un concejo para escritore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21" y="1672046"/>
            <a:ext cx="5921194" cy="4875494"/>
          </a:xfrm>
        </p:spPr>
      </p:pic>
    </p:spTree>
    <p:extLst>
      <p:ext uri="{BB962C8B-B14F-4D97-AF65-F5344CB8AC3E}">
        <p14:creationId xmlns:p14="http://schemas.microsoft.com/office/powerpoint/2010/main" val="278703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Author’s Purpose </a:t>
            </a:r>
            <a:r>
              <a:rPr lang="en-US" dirty="0" smtClean="0"/>
              <a:t>notes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glue </a:t>
            </a:r>
            <a:r>
              <a:rPr lang="en-US" dirty="0"/>
              <a:t>into interactive </a:t>
            </a:r>
            <a:r>
              <a:rPr lang="en-US" dirty="0" smtClean="0"/>
              <a:t>notebook p. 35</a:t>
            </a:r>
            <a:endParaRPr lang="en-US" dirty="0"/>
          </a:p>
        </p:txBody>
      </p:sp>
      <p:pic>
        <p:nvPicPr>
          <p:cNvPr id="4" name="Content Placeholder 3" descr="Identifying Similarities and Difference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408" y="2120900"/>
            <a:ext cx="6095533" cy="4051300"/>
          </a:xfrm>
        </p:spPr>
      </p:pic>
    </p:spTree>
    <p:extLst>
      <p:ext uri="{BB962C8B-B14F-4D97-AF65-F5344CB8AC3E}">
        <p14:creationId xmlns:p14="http://schemas.microsoft.com/office/powerpoint/2010/main" val="105851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Page 35</a:t>
            </a:r>
            <a:endParaRPr lang="en-US" sz="4400" dirty="0" smtClean="0"/>
          </a:p>
          <a:p>
            <a:r>
              <a:rPr lang="en-US" sz="4400" dirty="0" smtClean="0"/>
              <a:t>What’s </a:t>
            </a:r>
            <a:r>
              <a:rPr lang="en-US" sz="4400" dirty="0"/>
              <a:t>the difference between Expository (informative) writing and Argumentative (persuasive) writing</a:t>
            </a:r>
            <a:r>
              <a:rPr lang="en-US" sz="4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6533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p. </a:t>
            </a:r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table has samples of both expository (</a:t>
            </a:r>
            <a:r>
              <a:rPr lang="en-US" sz="3600" dirty="0" smtClean="0"/>
              <a:t>informative), argumentative </a:t>
            </a:r>
            <a:r>
              <a:rPr lang="en-US" sz="3600" dirty="0" smtClean="0"/>
              <a:t>(persuasive) </a:t>
            </a:r>
            <a:r>
              <a:rPr lang="en-US" sz="3600" dirty="0" smtClean="0"/>
              <a:t>writing, and entertaining writing.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You need to separate them into the appropriate categories.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226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Bellringers</a:t>
            </a:r>
            <a:r>
              <a:rPr lang="en-US" dirty="0" smtClean="0"/>
              <a:t>: </a:t>
            </a:r>
            <a:r>
              <a:rPr lang="en-US" dirty="0"/>
              <a:t>P</a:t>
            </a:r>
            <a:r>
              <a:rPr lang="en-US" dirty="0" smtClean="0"/>
              <a:t>age 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“Wednesday’s Warm-Up Task”</a:t>
            </a:r>
          </a:p>
          <a:p>
            <a:pPr lvl="3"/>
            <a:r>
              <a:rPr lang="en-US" sz="3200" b="1" dirty="0"/>
              <a:t>What is the difference between expository writing and argumentative </a:t>
            </a:r>
            <a:r>
              <a:rPr lang="en-US" sz="3200" b="1" dirty="0" smtClean="0"/>
              <a:t>writing?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2821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Argumentation: Glue to page </a:t>
            </a:r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Elements of </a:t>
            </a:r>
            <a:r>
              <a:rPr lang="en-US" sz="4400" dirty="0" smtClean="0"/>
              <a:t> an Argument </a:t>
            </a:r>
            <a:r>
              <a:rPr lang="en-US" sz="4400" dirty="0" smtClean="0"/>
              <a:t>Notes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281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Evidence P. 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Glue in “Types of Evidence” notes</a:t>
            </a:r>
          </a:p>
          <a:p>
            <a:endParaRPr lang="en-US" sz="4400" dirty="0" smtClean="0"/>
          </a:p>
          <a:p>
            <a:r>
              <a:rPr lang="en-US" sz="4400" dirty="0" smtClean="0"/>
              <a:t>Get together with your team and try to match the examples of evidence with the right category</a:t>
            </a:r>
          </a:p>
          <a:p>
            <a:endParaRPr lang="en-US" sz="4400" dirty="0" smtClean="0"/>
          </a:p>
          <a:p>
            <a:r>
              <a:rPr lang="en-US" sz="4400" dirty="0" smtClean="0"/>
              <a:t>First group to get all their evidence matched gets 10 points!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38979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484632"/>
            <a:ext cx="10643339" cy="160934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Drinking Problem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00B050"/>
                </a:solidFill>
              </a:rPr>
              <a:t>Quenched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Argumentation Annotations with an argumentative article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/>
              <a:t>S</a:t>
            </a:r>
            <a:r>
              <a:rPr lang="en-US" sz="4000" dirty="0" smtClean="0"/>
              <a:t>hould </a:t>
            </a:r>
            <a:r>
              <a:rPr lang="en-US" sz="4000" dirty="0"/>
              <a:t>energy drinks be outlawed to children under 18</a:t>
            </a:r>
            <a:r>
              <a:rPr lang="en-US" sz="4000" dirty="0" smtClean="0"/>
              <a:t>?</a:t>
            </a:r>
          </a:p>
          <a:p>
            <a:endParaRPr lang="en-US" sz="4000" dirty="0"/>
          </a:p>
          <a:p>
            <a:r>
              <a:rPr lang="en-US" sz="4000" dirty="0" smtClean="0"/>
              <a:t>Read both articles with your team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509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</TotalTime>
  <Words>376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Bookman Old Style</vt:lpstr>
      <vt:lpstr>Century Gothic</vt:lpstr>
      <vt:lpstr>Wingdings</vt:lpstr>
      <vt:lpstr>Wood Type</vt:lpstr>
      <vt:lpstr>Bellringers: Glue into page 34</vt:lpstr>
      <vt:lpstr>Pretest ~  What do you already Know?</vt:lpstr>
      <vt:lpstr>Author’s Purpose notes   glue into interactive notebook p. 35</vt:lpstr>
      <vt:lpstr>What’s the difference?</vt:lpstr>
      <vt:lpstr>Guided Practice p. 36</vt:lpstr>
      <vt:lpstr>Bellringers: Page 34</vt:lpstr>
      <vt:lpstr>Argumentation: Glue to page 37</vt:lpstr>
      <vt:lpstr>Different Types of Evidence P. 38</vt:lpstr>
      <vt:lpstr>A Drinking Problem vs. Quenched</vt:lpstr>
      <vt:lpstr>Argumentation Annotations</vt:lpstr>
      <vt:lpstr>Evidence Study</vt:lpstr>
      <vt:lpstr>Argument Thinking Map P. 40</vt:lpstr>
      <vt:lpstr>Argument Thinking Map P. 41</vt:lpstr>
      <vt:lpstr>Bellringers: Page 34</vt:lpstr>
      <vt:lpstr>Bellringers: Page 34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Bellringers: Glue into page 34</dc:title>
  <dc:creator>Kelleher, Kaitlyn A</dc:creator>
  <cp:lastModifiedBy>Kelleher, Kaitlyn A</cp:lastModifiedBy>
  <cp:revision>1</cp:revision>
  <dcterms:created xsi:type="dcterms:W3CDTF">2019-01-21T10:20:13Z</dcterms:created>
  <dcterms:modified xsi:type="dcterms:W3CDTF">2019-01-21T10:21:17Z</dcterms:modified>
</cp:coreProperties>
</file>